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notesMasterIdLst>
    <p:notesMasterId r:id="rId97"/>
  </p:notesMasterIdLst>
  <p:sldIdLst>
    <p:sldId id="359" r:id="rId2"/>
    <p:sldId id="360" r:id="rId3"/>
    <p:sldId id="361" r:id="rId4"/>
    <p:sldId id="362" r:id="rId5"/>
    <p:sldId id="363" r:id="rId6"/>
    <p:sldId id="364" r:id="rId7"/>
    <p:sldId id="365" r:id="rId8"/>
    <p:sldId id="366" r:id="rId9"/>
    <p:sldId id="367" r:id="rId10"/>
    <p:sldId id="368" r:id="rId11"/>
    <p:sldId id="369" r:id="rId12"/>
    <p:sldId id="370" r:id="rId13"/>
    <p:sldId id="371" r:id="rId14"/>
    <p:sldId id="372" r:id="rId15"/>
    <p:sldId id="269" r:id="rId16"/>
    <p:sldId id="373" r:id="rId17"/>
    <p:sldId id="275" r:id="rId18"/>
    <p:sldId id="374" r:id="rId19"/>
    <p:sldId id="273" r:id="rId20"/>
    <p:sldId id="276" r:id="rId21"/>
    <p:sldId id="274" r:id="rId22"/>
    <p:sldId id="277" r:id="rId23"/>
    <p:sldId id="279" r:id="rId24"/>
    <p:sldId id="280" r:id="rId25"/>
    <p:sldId id="281" r:id="rId26"/>
    <p:sldId id="378" r:id="rId27"/>
    <p:sldId id="323" r:id="rId28"/>
    <p:sldId id="283" r:id="rId29"/>
    <p:sldId id="324" r:id="rId30"/>
    <p:sldId id="284" r:id="rId31"/>
    <p:sldId id="380" r:id="rId32"/>
    <p:sldId id="293" r:id="rId33"/>
    <p:sldId id="377" r:id="rId34"/>
    <p:sldId id="294" r:id="rId35"/>
    <p:sldId id="327" r:id="rId36"/>
    <p:sldId id="328" r:id="rId37"/>
    <p:sldId id="329" r:id="rId38"/>
    <p:sldId id="295" r:id="rId39"/>
    <p:sldId id="296" r:id="rId40"/>
    <p:sldId id="297" r:id="rId41"/>
    <p:sldId id="379" r:id="rId42"/>
    <p:sldId id="330" r:id="rId43"/>
    <p:sldId id="298" r:id="rId44"/>
    <p:sldId id="300" r:id="rId45"/>
    <p:sldId id="381" r:id="rId46"/>
    <p:sldId id="382" r:id="rId47"/>
    <p:sldId id="404" r:id="rId48"/>
    <p:sldId id="405" r:id="rId49"/>
    <p:sldId id="386" r:id="rId50"/>
    <p:sldId id="384" r:id="rId51"/>
    <p:sldId id="385" r:id="rId52"/>
    <p:sldId id="406" r:id="rId53"/>
    <p:sldId id="407" r:id="rId54"/>
    <p:sldId id="408" r:id="rId55"/>
    <p:sldId id="409" r:id="rId56"/>
    <p:sldId id="410" r:id="rId57"/>
    <p:sldId id="391" r:id="rId58"/>
    <p:sldId id="411" r:id="rId59"/>
    <p:sldId id="414" r:id="rId60"/>
    <p:sldId id="415" r:id="rId61"/>
    <p:sldId id="412" r:id="rId62"/>
    <p:sldId id="393" r:id="rId63"/>
    <p:sldId id="331" r:id="rId64"/>
    <p:sldId id="332" r:id="rId65"/>
    <p:sldId id="333" r:id="rId66"/>
    <p:sldId id="358" r:id="rId67"/>
    <p:sldId id="334" r:id="rId68"/>
    <p:sldId id="335" r:id="rId69"/>
    <p:sldId id="336" r:id="rId70"/>
    <p:sldId id="337" r:id="rId71"/>
    <p:sldId id="257" r:id="rId72"/>
    <p:sldId id="258" r:id="rId73"/>
    <p:sldId id="259" r:id="rId74"/>
    <p:sldId id="260" r:id="rId75"/>
    <p:sldId id="261" r:id="rId76"/>
    <p:sldId id="262" r:id="rId77"/>
    <p:sldId id="263" r:id="rId78"/>
    <p:sldId id="264" r:id="rId79"/>
    <p:sldId id="265" r:id="rId80"/>
    <p:sldId id="266" r:id="rId81"/>
    <p:sldId id="267" r:id="rId82"/>
    <p:sldId id="268" r:id="rId83"/>
    <p:sldId id="270" r:id="rId84"/>
    <p:sldId id="271" r:id="rId85"/>
    <p:sldId id="272" r:id="rId86"/>
    <p:sldId id="357" r:id="rId87"/>
    <p:sldId id="350" r:id="rId88"/>
    <p:sldId id="351" r:id="rId89"/>
    <p:sldId id="352" r:id="rId90"/>
    <p:sldId id="353" r:id="rId91"/>
    <p:sldId id="354" r:id="rId92"/>
    <p:sldId id="355" r:id="rId93"/>
    <p:sldId id="356" r:id="rId94"/>
    <p:sldId id="256" r:id="rId95"/>
    <p:sldId id="301" r:id="rId9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11" autoAdjust="0"/>
    <p:restoredTop sz="82299" autoAdjust="0"/>
  </p:normalViewPr>
  <p:slideViewPr>
    <p:cSldViewPr snapToGrid="0">
      <p:cViewPr varScale="1">
        <p:scale>
          <a:sx n="60" d="100"/>
          <a:sy n="60" d="100"/>
        </p:scale>
        <p:origin x="57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viewProps" Target="viewProps.xml"/><Relationship Id="rId10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presProps" Target="presProps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6A3588C-0A6F-4B91-AD6F-618B6B672232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E3EE0E9-9611-4EC4-B5F8-2DCFF6242B86}">
      <dgm:prSet phldrT="[Text]"/>
      <dgm:spPr/>
      <dgm:t>
        <a:bodyPr/>
        <a:lstStyle/>
        <a:p>
          <a:r>
            <a:rPr lang="en-US" dirty="0" err="1"/>
            <a:t>Khối</a:t>
          </a:r>
          <a:r>
            <a:rPr lang="en-US" dirty="0"/>
            <a:t> u </a:t>
          </a:r>
          <a:r>
            <a:rPr lang="en-US" dirty="0" err="1"/>
            <a:t>phát</a:t>
          </a:r>
          <a:r>
            <a:rPr lang="en-US" dirty="0"/>
            <a:t> </a:t>
          </a:r>
          <a:r>
            <a:rPr lang="en-US" dirty="0" err="1"/>
            <a:t>triển</a:t>
          </a:r>
          <a:r>
            <a:rPr lang="en-US" dirty="0"/>
            <a:t> </a:t>
          </a:r>
        </a:p>
      </dgm:t>
    </dgm:pt>
    <dgm:pt modelId="{55E07676-4549-4BE6-9C2E-8946EDA67C21}" type="parTrans" cxnId="{267F2A69-02FC-4ED8-AD4C-A607EBDF634A}">
      <dgm:prSet/>
      <dgm:spPr/>
      <dgm:t>
        <a:bodyPr/>
        <a:lstStyle/>
        <a:p>
          <a:endParaRPr lang="en-US"/>
        </a:p>
      </dgm:t>
    </dgm:pt>
    <dgm:pt modelId="{0F56012E-A882-4AF0-8200-F2EC239626C9}" type="sibTrans" cxnId="{267F2A69-02FC-4ED8-AD4C-A607EBDF634A}">
      <dgm:prSet/>
      <dgm:spPr/>
      <dgm:t>
        <a:bodyPr/>
        <a:lstStyle/>
        <a:p>
          <a:endParaRPr lang="en-US"/>
        </a:p>
      </dgm:t>
    </dgm:pt>
    <dgm:pt modelId="{2B9657FA-A1F1-41A3-9427-94172E47B97A}">
      <dgm:prSet phldrT="[Text]"/>
      <dgm:spPr/>
      <dgm:t>
        <a:bodyPr/>
        <a:lstStyle/>
        <a:p>
          <a:r>
            <a:rPr lang="en-US" dirty="0" err="1"/>
            <a:t>Vào</a:t>
          </a:r>
          <a:r>
            <a:rPr lang="en-US" dirty="0"/>
            <a:t> </a:t>
          </a:r>
          <a:r>
            <a:rPr lang="en-US" dirty="0" err="1"/>
            <a:t>lòng</a:t>
          </a:r>
          <a:r>
            <a:rPr lang="en-US" dirty="0"/>
            <a:t> TC </a:t>
          </a:r>
          <a:r>
            <a:rPr lang="en-US" dirty="0" err="1"/>
            <a:t>gây</a:t>
          </a:r>
          <a:r>
            <a:rPr lang="en-US" dirty="0"/>
            <a:t> </a:t>
          </a:r>
          <a:r>
            <a:rPr lang="en-US" dirty="0" err="1"/>
            <a:t>biến</a:t>
          </a:r>
          <a:r>
            <a:rPr lang="en-US" dirty="0"/>
            <a:t> </a:t>
          </a:r>
          <a:r>
            <a:rPr lang="en-US" dirty="0" err="1"/>
            <a:t>dạng</a:t>
          </a:r>
          <a:r>
            <a:rPr lang="en-US" dirty="0"/>
            <a:t> NMTC</a:t>
          </a:r>
        </a:p>
      </dgm:t>
    </dgm:pt>
    <dgm:pt modelId="{AA316851-DDD5-4416-B65B-CE6D89EF8364}" type="parTrans" cxnId="{9D5280B9-E024-42C6-9BF9-55C734C20530}">
      <dgm:prSet/>
      <dgm:spPr/>
      <dgm:t>
        <a:bodyPr/>
        <a:lstStyle/>
        <a:p>
          <a:endParaRPr lang="en-US"/>
        </a:p>
      </dgm:t>
    </dgm:pt>
    <dgm:pt modelId="{779D10FE-CB17-4616-BEF3-6F4AAD3C1CC6}" type="sibTrans" cxnId="{9D5280B9-E024-42C6-9BF9-55C734C20530}">
      <dgm:prSet/>
      <dgm:spPr/>
      <dgm:t>
        <a:bodyPr/>
        <a:lstStyle/>
        <a:p>
          <a:endParaRPr lang="en-US"/>
        </a:p>
      </dgm:t>
    </dgm:pt>
    <dgm:pt modelId="{E648F444-B54B-41BB-A700-E1649AC6E93D}">
      <dgm:prSet phldrT="[Text]"/>
      <dgm:spPr/>
      <dgm:t>
        <a:bodyPr/>
        <a:lstStyle/>
        <a:p>
          <a:r>
            <a:rPr lang="en-US" dirty="0" err="1"/>
            <a:t>Quá</a:t>
          </a:r>
          <a:r>
            <a:rPr lang="en-US" dirty="0"/>
            <a:t> to </a:t>
          </a:r>
          <a:r>
            <a:rPr lang="en-US" dirty="0" err="1"/>
            <a:t>chèn</a:t>
          </a:r>
          <a:r>
            <a:rPr lang="en-US" dirty="0"/>
            <a:t> </a:t>
          </a:r>
          <a:r>
            <a:rPr lang="en-US" dirty="0" err="1"/>
            <a:t>ép</a:t>
          </a:r>
          <a:r>
            <a:rPr lang="en-US" dirty="0"/>
            <a:t> </a:t>
          </a:r>
          <a:r>
            <a:rPr lang="en-US" dirty="0" err="1"/>
            <a:t>tạng</a:t>
          </a:r>
          <a:r>
            <a:rPr lang="en-US" dirty="0"/>
            <a:t> </a:t>
          </a:r>
          <a:r>
            <a:rPr lang="en-US" dirty="0" err="1"/>
            <a:t>lân</a:t>
          </a:r>
          <a:r>
            <a:rPr lang="en-US" dirty="0"/>
            <a:t> </a:t>
          </a:r>
          <a:r>
            <a:rPr lang="en-US" dirty="0" err="1"/>
            <a:t>cận</a:t>
          </a:r>
          <a:endParaRPr lang="en-US" dirty="0"/>
        </a:p>
      </dgm:t>
    </dgm:pt>
    <dgm:pt modelId="{18C4B7B6-A864-4287-A507-ADF10891C5FF}" type="parTrans" cxnId="{BA3FC38A-4917-40E3-87F4-B821A8A5511F}">
      <dgm:prSet/>
      <dgm:spPr/>
      <dgm:t>
        <a:bodyPr/>
        <a:lstStyle/>
        <a:p>
          <a:endParaRPr lang="en-US"/>
        </a:p>
      </dgm:t>
    </dgm:pt>
    <dgm:pt modelId="{8BEF0260-4BF7-4238-982C-02C4C8F4F031}" type="sibTrans" cxnId="{BA3FC38A-4917-40E3-87F4-B821A8A5511F}">
      <dgm:prSet/>
      <dgm:spPr/>
      <dgm:t>
        <a:bodyPr/>
        <a:lstStyle/>
        <a:p>
          <a:endParaRPr lang="en-US"/>
        </a:p>
      </dgm:t>
    </dgm:pt>
    <dgm:pt modelId="{A8154289-4D21-4C29-A2A2-A24F19F21D03}">
      <dgm:prSet phldrT="[Text]"/>
      <dgm:spPr/>
      <dgm:t>
        <a:bodyPr/>
        <a:lstStyle/>
        <a:p>
          <a:r>
            <a:rPr lang="en-US" dirty="0" err="1"/>
            <a:t>Thiếu</a:t>
          </a:r>
          <a:r>
            <a:rPr lang="en-US" dirty="0"/>
            <a:t> </a:t>
          </a:r>
          <a:r>
            <a:rPr lang="en-US" dirty="0" err="1"/>
            <a:t>máu</a:t>
          </a:r>
          <a:r>
            <a:rPr lang="en-US" dirty="0"/>
            <a:t> </a:t>
          </a:r>
          <a:r>
            <a:rPr lang="en-US" dirty="0" err="1"/>
            <a:t>cung</a:t>
          </a:r>
          <a:r>
            <a:rPr lang="en-US" dirty="0"/>
            <a:t> </a:t>
          </a:r>
          <a:r>
            <a:rPr lang="en-US" dirty="0" err="1"/>
            <a:t>cấp</a:t>
          </a:r>
          <a:r>
            <a:rPr lang="en-US" dirty="0"/>
            <a:t>: u </a:t>
          </a:r>
          <a:r>
            <a:rPr lang="en-US" dirty="0" err="1"/>
            <a:t>thoái</a:t>
          </a:r>
          <a:r>
            <a:rPr lang="en-US" dirty="0"/>
            <a:t> </a:t>
          </a:r>
          <a:r>
            <a:rPr lang="en-US" dirty="0" err="1"/>
            <a:t>triển</a:t>
          </a:r>
          <a:r>
            <a:rPr lang="en-US" dirty="0"/>
            <a:t> </a:t>
          </a:r>
          <a:r>
            <a:rPr lang="en-US" dirty="0" err="1"/>
            <a:t>và</a:t>
          </a:r>
          <a:r>
            <a:rPr lang="en-US" dirty="0"/>
            <a:t> </a:t>
          </a:r>
          <a:r>
            <a:rPr lang="en-US" dirty="0" err="1"/>
            <a:t>hoại</a:t>
          </a:r>
          <a:r>
            <a:rPr lang="en-US" dirty="0"/>
            <a:t> </a:t>
          </a:r>
          <a:r>
            <a:rPr lang="en-US" dirty="0" err="1"/>
            <a:t>tử</a:t>
          </a:r>
          <a:endParaRPr lang="en-US" dirty="0"/>
        </a:p>
      </dgm:t>
    </dgm:pt>
    <dgm:pt modelId="{7F4C2C28-B370-41D6-B211-3F23885005C6}" type="parTrans" cxnId="{9452B1E2-7A08-478C-B4F7-F6FDFDFDCC1D}">
      <dgm:prSet/>
      <dgm:spPr/>
      <dgm:t>
        <a:bodyPr/>
        <a:lstStyle/>
        <a:p>
          <a:endParaRPr lang="en-US"/>
        </a:p>
      </dgm:t>
    </dgm:pt>
    <dgm:pt modelId="{0A0EA655-B0E5-400B-8157-54B7F84CF5D7}" type="sibTrans" cxnId="{9452B1E2-7A08-478C-B4F7-F6FDFDFDCC1D}">
      <dgm:prSet/>
      <dgm:spPr/>
      <dgm:t>
        <a:bodyPr/>
        <a:lstStyle/>
        <a:p>
          <a:endParaRPr lang="en-US"/>
        </a:p>
      </dgm:t>
    </dgm:pt>
    <dgm:pt modelId="{B5734203-9C0B-408D-B813-65E2B9F4E5E7}">
      <dgm:prSet phldrT="[Text]"/>
      <dgm:spPr/>
      <dgm:t>
        <a:bodyPr/>
        <a:lstStyle/>
        <a:p>
          <a:r>
            <a:rPr lang="en-US" dirty="0"/>
            <a:t>AUB</a:t>
          </a:r>
        </a:p>
      </dgm:t>
    </dgm:pt>
    <dgm:pt modelId="{5EE9241B-9839-4BB3-A5EB-ACE2EB4A64DF}" type="parTrans" cxnId="{7D365FC4-638F-4456-B959-AC8F04177001}">
      <dgm:prSet/>
      <dgm:spPr/>
      <dgm:t>
        <a:bodyPr/>
        <a:lstStyle/>
        <a:p>
          <a:endParaRPr lang="en-US"/>
        </a:p>
      </dgm:t>
    </dgm:pt>
    <dgm:pt modelId="{77ACBFAB-0332-4012-99E9-D6CF1D7C8DF8}" type="sibTrans" cxnId="{7D365FC4-638F-4456-B959-AC8F04177001}">
      <dgm:prSet/>
      <dgm:spPr/>
      <dgm:t>
        <a:bodyPr/>
        <a:lstStyle/>
        <a:p>
          <a:endParaRPr lang="en-US"/>
        </a:p>
      </dgm:t>
    </dgm:pt>
    <dgm:pt modelId="{37109498-2549-4929-A8FD-F17D46DAD1D3}">
      <dgm:prSet phldrT="[Text]"/>
      <dgm:spPr/>
      <dgm:t>
        <a:bodyPr/>
        <a:lstStyle/>
        <a:p>
          <a:r>
            <a:rPr lang="en-US" dirty="0" err="1"/>
            <a:t>Ảnh</a:t>
          </a:r>
          <a:r>
            <a:rPr lang="en-US" dirty="0"/>
            <a:t> </a:t>
          </a:r>
          <a:r>
            <a:rPr lang="en-US" dirty="0" err="1"/>
            <a:t>hưởng</a:t>
          </a:r>
          <a:r>
            <a:rPr lang="en-US" dirty="0"/>
            <a:t> </a:t>
          </a:r>
          <a:r>
            <a:rPr lang="en-US" dirty="0" err="1"/>
            <a:t>sinh</a:t>
          </a:r>
          <a:r>
            <a:rPr lang="en-US" dirty="0"/>
            <a:t> </a:t>
          </a:r>
          <a:r>
            <a:rPr lang="en-US" dirty="0" err="1"/>
            <a:t>sản</a:t>
          </a:r>
          <a:endParaRPr lang="en-US" dirty="0"/>
        </a:p>
      </dgm:t>
    </dgm:pt>
    <dgm:pt modelId="{6D0BBF60-1437-4812-8822-A658140A4FEA}" type="parTrans" cxnId="{E9F53252-C720-4991-AB04-3B9F577FA380}">
      <dgm:prSet/>
      <dgm:spPr/>
      <dgm:t>
        <a:bodyPr/>
        <a:lstStyle/>
        <a:p>
          <a:endParaRPr lang="en-US"/>
        </a:p>
      </dgm:t>
    </dgm:pt>
    <dgm:pt modelId="{7AB616AD-05CE-46F5-95C4-275850F32949}" type="sibTrans" cxnId="{E9F53252-C720-4991-AB04-3B9F577FA380}">
      <dgm:prSet/>
      <dgm:spPr/>
      <dgm:t>
        <a:bodyPr/>
        <a:lstStyle/>
        <a:p>
          <a:endParaRPr lang="en-US"/>
        </a:p>
      </dgm:t>
    </dgm:pt>
    <dgm:pt modelId="{30C0B3D0-8FAD-47D0-A736-D83AE7284DFB}">
      <dgm:prSet phldrT="[Text]"/>
      <dgm:spPr/>
      <dgm:t>
        <a:bodyPr/>
        <a:lstStyle/>
        <a:p>
          <a:r>
            <a:rPr lang="en-US" dirty="0" err="1"/>
            <a:t>Tắt</a:t>
          </a:r>
          <a:r>
            <a:rPr lang="en-US" dirty="0"/>
            <a:t> </a:t>
          </a:r>
          <a:r>
            <a:rPr lang="en-US" dirty="0" err="1"/>
            <a:t>nghẽn</a:t>
          </a:r>
          <a:r>
            <a:rPr lang="en-US" dirty="0"/>
            <a:t> </a:t>
          </a:r>
          <a:r>
            <a:rPr lang="en-US" dirty="0" err="1"/>
            <a:t>đường</a:t>
          </a:r>
          <a:r>
            <a:rPr lang="en-US" dirty="0"/>
            <a:t> </a:t>
          </a:r>
          <a:r>
            <a:rPr lang="en-US" dirty="0" err="1"/>
            <a:t>ra</a:t>
          </a:r>
          <a:r>
            <a:rPr lang="en-US" dirty="0"/>
            <a:t> TC</a:t>
          </a:r>
        </a:p>
      </dgm:t>
    </dgm:pt>
    <dgm:pt modelId="{929EEC75-D5D7-4B44-9284-510D80DC24C6}" type="parTrans" cxnId="{CC592121-A606-4B91-8050-AB476C841080}">
      <dgm:prSet/>
      <dgm:spPr/>
      <dgm:t>
        <a:bodyPr/>
        <a:lstStyle/>
        <a:p>
          <a:endParaRPr lang="en-US"/>
        </a:p>
      </dgm:t>
    </dgm:pt>
    <dgm:pt modelId="{2494E326-1E91-4394-9867-DBC504DEDB18}" type="sibTrans" cxnId="{CC592121-A606-4B91-8050-AB476C841080}">
      <dgm:prSet/>
      <dgm:spPr/>
      <dgm:t>
        <a:bodyPr/>
        <a:lstStyle/>
        <a:p>
          <a:endParaRPr lang="en-US"/>
        </a:p>
      </dgm:t>
    </dgm:pt>
    <dgm:pt modelId="{A5668534-9095-4AD8-8353-E61F136D1DB3}">
      <dgm:prSet phldrT="[Text]"/>
      <dgm:spPr/>
      <dgm:t>
        <a:bodyPr/>
        <a:lstStyle/>
        <a:p>
          <a:r>
            <a:rPr lang="en-US" dirty="0" err="1"/>
            <a:t>Vào</a:t>
          </a:r>
          <a:r>
            <a:rPr lang="en-US" dirty="0"/>
            <a:t> </a:t>
          </a:r>
          <a:r>
            <a:rPr lang="en-US" dirty="0" err="1"/>
            <a:t>bàng</a:t>
          </a:r>
          <a:r>
            <a:rPr lang="en-US" dirty="0"/>
            <a:t> </a:t>
          </a:r>
          <a:r>
            <a:rPr lang="en-US" dirty="0" err="1"/>
            <a:t>quang</a:t>
          </a:r>
          <a:r>
            <a:rPr lang="en-US" dirty="0"/>
            <a:t>: </a:t>
          </a:r>
          <a:r>
            <a:rPr lang="en-US" dirty="0" err="1"/>
            <a:t>tiểu</a:t>
          </a:r>
          <a:r>
            <a:rPr lang="en-US" dirty="0"/>
            <a:t> </a:t>
          </a:r>
          <a:r>
            <a:rPr lang="en-US" dirty="0" err="1"/>
            <a:t>thường</a:t>
          </a:r>
          <a:r>
            <a:rPr lang="en-US" dirty="0"/>
            <a:t> </a:t>
          </a:r>
          <a:r>
            <a:rPr lang="en-US" dirty="0" err="1"/>
            <a:t>xuyên</a:t>
          </a:r>
          <a:r>
            <a:rPr lang="en-US" dirty="0"/>
            <a:t>, </a:t>
          </a:r>
          <a:r>
            <a:rPr lang="en-US" dirty="0" err="1"/>
            <a:t>tiểu</a:t>
          </a:r>
          <a:r>
            <a:rPr lang="en-US" dirty="0"/>
            <a:t> </a:t>
          </a:r>
          <a:r>
            <a:rPr lang="en-US" dirty="0" err="1"/>
            <a:t>gấp</a:t>
          </a:r>
          <a:endParaRPr lang="en-US" dirty="0"/>
        </a:p>
      </dgm:t>
    </dgm:pt>
    <dgm:pt modelId="{B7FDE7CB-979E-43A2-92AB-16E95C97DA12}" type="parTrans" cxnId="{4704AB1E-862B-4990-ABB3-21F33A686F5F}">
      <dgm:prSet/>
      <dgm:spPr/>
      <dgm:t>
        <a:bodyPr/>
        <a:lstStyle/>
        <a:p>
          <a:endParaRPr lang="en-US"/>
        </a:p>
      </dgm:t>
    </dgm:pt>
    <dgm:pt modelId="{00171F8D-7612-473A-A32B-5558D80B3EE4}" type="sibTrans" cxnId="{4704AB1E-862B-4990-ABB3-21F33A686F5F}">
      <dgm:prSet/>
      <dgm:spPr/>
      <dgm:t>
        <a:bodyPr/>
        <a:lstStyle/>
        <a:p>
          <a:endParaRPr lang="en-US"/>
        </a:p>
      </dgm:t>
    </dgm:pt>
    <dgm:pt modelId="{564C351D-4C71-41BF-B9FE-46BEA7340F9A}">
      <dgm:prSet phldrT="[Text]"/>
      <dgm:spPr/>
      <dgm:t>
        <a:bodyPr/>
        <a:lstStyle/>
        <a:p>
          <a:r>
            <a:rPr lang="en-US" dirty="0" err="1"/>
            <a:t>Vào</a:t>
          </a:r>
          <a:r>
            <a:rPr lang="en-US" dirty="0"/>
            <a:t> </a:t>
          </a:r>
          <a:r>
            <a:rPr lang="en-US" dirty="0" err="1"/>
            <a:t>trực</a:t>
          </a:r>
          <a:r>
            <a:rPr lang="en-US" dirty="0"/>
            <a:t> </a:t>
          </a:r>
          <a:r>
            <a:rPr lang="en-US" dirty="0" err="1"/>
            <a:t>tràng</a:t>
          </a:r>
          <a:r>
            <a:rPr lang="en-US" dirty="0"/>
            <a:t>: </a:t>
          </a:r>
          <a:r>
            <a:rPr lang="en-US" dirty="0" err="1"/>
            <a:t>táo</a:t>
          </a:r>
          <a:r>
            <a:rPr lang="en-US" dirty="0"/>
            <a:t> </a:t>
          </a:r>
          <a:r>
            <a:rPr lang="en-US" dirty="0" err="1"/>
            <a:t>bón</a:t>
          </a:r>
          <a:endParaRPr lang="en-US" dirty="0"/>
        </a:p>
      </dgm:t>
    </dgm:pt>
    <dgm:pt modelId="{16786383-AA2E-4068-85A7-5BB0E8E6B0B7}" type="parTrans" cxnId="{5762BAAF-A757-4040-86C8-039CC1667EC3}">
      <dgm:prSet/>
      <dgm:spPr/>
      <dgm:t>
        <a:bodyPr/>
        <a:lstStyle/>
        <a:p>
          <a:endParaRPr lang="en-US"/>
        </a:p>
      </dgm:t>
    </dgm:pt>
    <dgm:pt modelId="{C54D703F-37C8-40D0-B41E-309E444ECB33}" type="sibTrans" cxnId="{5762BAAF-A757-4040-86C8-039CC1667EC3}">
      <dgm:prSet/>
      <dgm:spPr/>
      <dgm:t>
        <a:bodyPr/>
        <a:lstStyle/>
        <a:p>
          <a:endParaRPr lang="en-US"/>
        </a:p>
      </dgm:t>
    </dgm:pt>
    <dgm:pt modelId="{35851AF4-C4D8-4FA4-8D16-BDE4A6025921}">
      <dgm:prSet phldrT="[Text]"/>
      <dgm:spPr/>
      <dgm:t>
        <a:bodyPr/>
        <a:lstStyle/>
        <a:p>
          <a:r>
            <a:rPr lang="en-US" dirty="0" err="1"/>
            <a:t>Đau</a:t>
          </a:r>
          <a:r>
            <a:rPr lang="en-US" dirty="0"/>
            <a:t> </a:t>
          </a:r>
          <a:r>
            <a:rPr lang="en-US" dirty="0" err="1"/>
            <a:t>bụng</a:t>
          </a:r>
          <a:r>
            <a:rPr lang="en-US" dirty="0"/>
            <a:t> </a:t>
          </a:r>
          <a:r>
            <a:rPr lang="en-US" dirty="0" err="1"/>
            <a:t>cấp</a:t>
          </a:r>
          <a:endParaRPr lang="en-US" dirty="0"/>
        </a:p>
      </dgm:t>
    </dgm:pt>
    <dgm:pt modelId="{44C7FF4A-731E-4D17-961E-3D4EF13ED142}" type="parTrans" cxnId="{E6A89F1C-5372-4A64-AC6F-CECF9C4C5A51}">
      <dgm:prSet/>
      <dgm:spPr/>
      <dgm:t>
        <a:bodyPr/>
        <a:lstStyle/>
        <a:p>
          <a:endParaRPr lang="en-US"/>
        </a:p>
      </dgm:t>
    </dgm:pt>
    <dgm:pt modelId="{1933A64C-7D2C-4A32-A719-F0C7D33F3B63}" type="sibTrans" cxnId="{E6A89F1C-5372-4A64-AC6F-CECF9C4C5A51}">
      <dgm:prSet/>
      <dgm:spPr/>
      <dgm:t>
        <a:bodyPr/>
        <a:lstStyle/>
        <a:p>
          <a:endParaRPr lang="en-US"/>
        </a:p>
      </dgm:t>
    </dgm:pt>
    <dgm:pt modelId="{3E171F15-0814-41AB-82C1-ABB728D4589A}" type="pres">
      <dgm:prSet presAssocID="{86A3588C-0A6F-4B91-AD6F-618B6B672232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127182FA-2A8D-41D3-B7BC-71FE0EF3CF6B}" type="pres">
      <dgm:prSet presAssocID="{8E3EE0E9-9611-4EC4-B5F8-2DCFF6242B86}" presName="hierRoot1" presStyleCnt="0"/>
      <dgm:spPr/>
    </dgm:pt>
    <dgm:pt modelId="{E45EDFB3-1FE6-4BC8-AA8E-A0F4F9183C55}" type="pres">
      <dgm:prSet presAssocID="{8E3EE0E9-9611-4EC4-B5F8-2DCFF6242B86}" presName="composite" presStyleCnt="0"/>
      <dgm:spPr/>
    </dgm:pt>
    <dgm:pt modelId="{3B6A51F1-0B45-4947-848E-99A5FC4CAB80}" type="pres">
      <dgm:prSet presAssocID="{8E3EE0E9-9611-4EC4-B5F8-2DCFF6242B86}" presName="background" presStyleLbl="node0" presStyleIdx="0" presStyleCnt="1"/>
      <dgm:spPr/>
    </dgm:pt>
    <dgm:pt modelId="{60AADAE1-8E37-46EC-95E3-4D33FB871D1B}" type="pres">
      <dgm:prSet presAssocID="{8E3EE0E9-9611-4EC4-B5F8-2DCFF6242B86}" presName="text" presStyleLbl="fgAcc0" presStyleIdx="0" presStyleCnt="1" custLinFactNeighborX="142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5E311F6-A933-4FE5-B7B8-5A8F9B452B86}" type="pres">
      <dgm:prSet presAssocID="{8E3EE0E9-9611-4EC4-B5F8-2DCFF6242B86}" presName="hierChild2" presStyleCnt="0"/>
      <dgm:spPr/>
    </dgm:pt>
    <dgm:pt modelId="{CB51E569-606F-44C8-8EF2-3A66BFD8A025}" type="pres">
      <dgm:prSet presAssocID="{AA316851-DDD5-4416-B65B-CE6D89EF8364}" presName="Name10" presStyleLbl="parChTrans1D2" presStyleIdx="0" presStyleCnt="3"/>
      <dgm:spPr/>
      <dgm:t>
        <a:bodyPr/>
        <a:lstStyle/>
        <a:p>
          <a:endParaRPr lang="en-US"/>
        </a:p>
      </dgm:t>
    </dgm:pt>
    <dgm:pt modelId="{1EF8084C-BEE6-4C9B-B930-97141717AD63}" type="pres">
      <dgm:prSet presAssocID="{2B9657FA-A1F1-41A3-9427-94172E47B97A}" presName="hierRoot2" presStyleCnt="0"/>
      <dgm:spPr/>
    </dgm:pt>
    <dgm:pt modelId="{44459B9A-A610-4D20-89FC-59412193BA4A}" type="pres">
      <dgm:prSet presAssocID="{2B9657FA-A1F1-41A3-9427-94172E47B97A}" presName="composite2" presStyleCnt="0"/>
      <dgm:spPr/>
    </dgm:pt>
    <dgm:pt modelId="{05B7D5F5-164D-436D-BC46-0C99600B0882}" type="pres">
      <dgm:prSet presAssocID="{2B9657FA-A1F1-41A3-9427-94172E47B97A}" presName="background2" presStyleLbl="node2" presStyleIdx="0" presStyleCnt="3"/>
      <dgm:spPr/>
    </dgm:pt>
    <dgm:pt modelId="{97336B5D-F57D-40D4-B66B-E316962C1EF4}" type="pres">
      <dgm:prSet presAssocID="{2B9657FA-A1F1-41A3-9427-94172E47B97A}" presName="text2" presStyleLbl="fgAcc2" presStyleIdx="0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B51C76D-24A8-4627-AB22-0786C56725B1}" type="pres">
      <dgm:prSet presAssocID="{2B9657FA-A1F1-41A3-9427-94172E47B97A}" presName="hierChild3" presStyleCnt="0"/>
      <dgm:spPr/>
    </dgm:pt>
    <dgm:pt modelId="{6173E06B-362B-4E19-AD47-7EDCC1AD69AF}" type="pres">
      <dgm:prSet presAssocID="{5EE9241B-9839-4BB3-A5EB-ACE2EB4A64DF}" presName="Name17" presStyleLbl="parChTrans1D3" presStyleIdx="0" presStyleCnt="6"/>
      <dgm:spPr/>
      <dgm:t>
        <a:bodyPr/>
        <a:lstStyle/>
        <a:p>
          <a:endParaRPr lang="en-US"/>
        </a:p>
      </dgm:t>
    </dgm:pt>
    <dgm:pt modelId="{5DAEAC2A-E0C1-4ADE-8176-2E00D83BCCDE}" type="pres">
      <dgm:prSet presAssocID="{B5734203-9C0B-408D-B813-65E2B9F4E5E7}" presName="hierRoot3" presStyleCnt="0"/>
      <dgm:spPr/>
    </dgm:pt>
    <dgm:pt modelId="{B369C35F-9717-4956-A82C-58376742F7C0}" type="pres">
      <dgm:prSet presAssocID="{B5734203-9C0B-408D-B813-65E2B9F4E5E7}" presName="composite3" presStyleCnt="0"/>
      <dgm:spPr/>
    </dgm:pt>
    <dgm:pt modelId="{CAFF3C14-C081-4337-8ED1-D660528452DE}" type="pres">
      <dgm:prSet presAssocID="{B5734203-9C0B-408D-B813-65E2B9F4E5E7}" presName="background3" presStyleLbl="node3" presStyleIdx="0" presStyleCnt="6"/>
      <dgm:spPr/>
    </dgm:pt>
    <dgm:pt modelId="{7971F5FB-7A72-45BC-AE71-E7C19F32EBE4}" type="pres">
      <dgm:prSet presAssocID="{B5734203-9C0B-408D-B813-65E2B9F4E5E7}" presName="text3" presStyleLbl="fgAcc3" presStyleIdx="0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853A81E-310A-40B4-9BB6-6C0C503F301A}" type="pres">
      <dgm:prSet presAssocID="{B5734203-9C0B-408D-B813-65E2B9F4E5E7}" presName="hierChild4" presStyleCnt="0"/>
      <dgm:spPr/>
    </dgm:pt>
    <dgm:pt modelId="{56ACE846-0213-4A11-BD4E-93F92A341187}" type="pres">
      <dgm:prSet presAssocID="{6D0BBF60-1437-4812-8822-A658140A4FEA}" presName="Name17" presStyleLbl="parChTrans1D3" presStyleIdx="1" presStyleCnt="6"/>
      <dgm:spPr/>
      <dgm:t>
        <a:bodyPr/>
        <a:lstStyle/>
        <a:p>
          <a:endParaRPr lang="en-US"/>
        </a:p>
      </dgm:t>
    </dgm:pt>
    <dgm:pt modelId="{5CA7BB7B-318F-49CD-BEF8-C9B92DEBC55D}" type="pres">
      <dgm:prSet presAssocID="{37109498-2549-4929-A8FD-F17D46DAD1D3}" presName="hierRoot3" presStyleCnt="0"/>
      <dgm:spPr/>
    </dgm:pt>
    <dgm:pt modelId="{136FCCB5-B8C4-41BF-81F5-66956D0B29F8}" type="pres">
      <dgm:prSet presAssocID="{37109498-2549-4929-A8FD-F17D46DAD1D3}" presName="composite3" presStyleCnt="0"/>
      <dgm:spPr/>
    </dgm:pt>
    <dgm:pt modelId="{35C6FFD6-B0AF-4719-839D-3DB6C960C9DD}" type="pres">
      <dgm:prSet presAssocID="{37109498-2549-4929-A8FD-F17D46DAD1D3}" presName="background3" presStyleLbl="node3" presStyleIdx="1" presStyleCnt="6"/>
      <dgm:spPr/>
    </dgm:pt>
    <dgm:pt modelId="{8F81B19A-0A55-43F0-AEAB-57652F3D2ACB}" type="pres">
      <dgm:prSet presAssocID="{37109498-2549-4929-A8FD-F17D46DAD1D3}" presName="text3" presStyleLbl="fgAcc3" presStyleIdx="1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A229617-207C-4789-9214-6F7D5A5698E4}" type="pres">
      <dgm:prSet presAssocID="{37109498-2549-4929-A8FD-F17D46DAD1D3}" presName="hierChild4" presStyleCnt="0"/>
      <dgm:spPr/>
    </dgm:pt>
    <dgm:pt modelId="{68CB6EB5-5985-4570-ADBA-509E8FC6CFD5}" type="pres">
      <dgm:prSet presAssocID="{929EEC75-D5D7-4B44-9284-510D80DC24C6}" presName="Name17" presStyleLbl="parChTrans1D3" presStyleIdx="2" presStyleCnt="6"/>
      <dgm:spPr/>
      <dgm:t>
        <a:bodyPr/>
        <a:lstStyle/>
        <a:p>
          <a:endParaRPr lang="en-US"/>
        </a:p>
      </dgm:t>
    </dgm:pt>
    <dgm:pt modelId="{0719CB08-B47F-445F-811A-EABA704847D7}" type="pres">
      <dgm:prSet presAssocID="{30C0B3D0-8FAD-47D0-A736-D83AE7284DFB}" presName="hierRoot3" presStyleCnt="0"/>
      <dgm:spPr/>
    </dgm:pt>
    <dgm:pt modelId="{CD23729B-4160-44F9-911C-A318FA38BA6D}" type="pres">
      <dgm:prSet presAssocID="{30C0B3D0-8FAD-47D0-A736-D83AE7284DFB}" presName="composite3" presStyleCnt="0"/>
      <dgm:spPr/>
    </dgm:pt>
    <dgm:pt modelId="{1CE0449A-AAAB-452B-A3C8-7F330FF78AD0}" type="pres">
      <dgm:prSet presAssocID="{30C0B3D0-8FAD-47D0-A736-D83AE7284DFB}" presName="background3" presStyleLbl="node3" presStyleIdx="2" presStyleCnt="6"/>
      <dgm:spPr/>
    </dgm:pt>
    <dgm:pt modelId="{3576DB9E-ABBA-4A84-AE61-107DF31B7D3C}" type="pres">
      <dgm:prSet presAssocID="{30C0B3D0-8FAD-47D0-A736-D83AE7284DFB}" presName="text3" presStyleLbl="fgAcc3" presStyleIdx="2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A2F46E2-2891-443F-A0E1-7FC4F9A60891}" type="pres">
      <dgm:prSet presAssocID="{30C0B3D0-8FAD-47D0-A736-D83AE7284DFB}" presName="hierChild4" presStyleCnt="0"/>
      <dgm:spPr/>
    </dgm:pt>
    <dgm:pt modelId="{EB707603-0DB2-4AB8-ADE6-A9BE0D1CA26D}" type="pres">
      <dgm:prSet presAssocID="{18C4B7B6-A864-4287-A507-ADF10891C5FF}" presName="Name10" presStyleLbl="parChTrans1D2" presStyleIdx="1" presStyleCnt="3"/>
      <dgm:spPr/>
      <dgm:t>
        <a:bodyPr/>
        <a:lstStyle/>
        <a:p>
          <a:endParaRPr lang="en-US"/>
        </a:p>
      </dgm:t>
    </dgm:pt>
    <dgm:pt modelId="{77F33E43-2B8E-4E84-90E0-0EEB491C4F1E}" type="pres">
      <dgm:prSet presAssocID="{E648F444-B54B-41BB-A700-E1649AC6E93D}" presName="hierRoot2" presStyleCnt="0"/>
      <dgm:spPr/>
    </dgm:pt>
    <dgm:pt modelId="{C9ABCC66-48D5-4843-A473-EAE74BFAD892}" type="pres">
      <dgm:prSet presAssocID="{E648F444-B54B-41BB-A700-E1649AC6E93D}" presName="composite2" presStyleCnt="0"/>
      <dgm:spPr/>
    </dgm:pt>
    <dgm:pt modelId="{D5162BA7-6166-416A-8B1F-15B94021F95F}" type="pres">
      <dgm:prSet presAssocID="{E648F444-B54B-41BB-A700-E1649AC6E93D}" presName="background2" presStyleLbl="node2" presStyleIdx="1" presStyleCnt="3"/>
      <dgm:spPr/>
    </dgm:pt>
    <dgm:pt modelId="{956E6850-9446-457F-9B9E-92474E3AEB28}" type="pres">
      <dgm:prSet presAssocID="{E648F444-B54B-41BB-A700-E1649AC6E93D}" presName="text2" presStyleLbl="fgAcc2" presStyleIdx="1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AC41362-46AB-4699-9C3F-327438F6A6DB}" type="pres">
      <dgm:prSet presAssocID="{E648F444-B54B-41BB-A700-E1649AC6E93D}" presName="hierChild3" presStyleCnt="0"/>
      <dgm:spPr/>
    </dgm:pt>
    <dgm:pt modelId="{048D218C-A7A0-4E0B-8552-3DEB5E60155B}" type="pres">
      <dgm:prSet presAssocID="{B7FDE7CB-979E-43A2-92AB-16E95C97DA12}" presName="Name17" presStyleLbl="parChTrans1D3" presStyleIdx="3" presStyleCnt="6"/>
      <dgm:spPr/>
      <dgm:t>
        <a:bodyPr/>
        <a:lstStyle/>
        <a:p>
          <a:endParaRPr lang="en-US"/>
        </a:p>
      </dgm:t>
    </dgm:pt>
    <dgm:pt modelId="{2A732170-84EF-4615-A0E3-BD3C0C74FF11}" type="pres">
      <dgm:prSet presAssocID="{A5668534-9095-4AD8-8353-E61F136D1DB3}" presName="hierRoot3" presStyleCnt="0"/>
      <dgm:spPr/>
    </dgm:pt>
    <dgm:pt modelId="{BA10D4AC-8125-48AE-B7E4-7DC267036DF3}" type="pres">
      <dgm:prSet presAssocID="{A5668534-9095-4AD8-8353-E61F136D1DB3}" presName="composite3" presStyleCnt="0"/>
      <dgm:spPr/>
    </dgm:pt>
    <dgm:pt modelId="{A8FB197B-1404-4AA5-B89F-9D7E2966093E}" type="pres">
      <dgm:prSet presAssocID="{A5668534-9095-4AD8-8353-E61F136D1DB3}" presName="background3" presStyleLbl="node3" presStyleIdx="3" presStyleCnt="6"/>
      <dgm:spPr/>
    </dgm:pt>
    <dgm:pt modelId="{6ED956A0-9F51-461B-BA6F-5716DDDFD420}" type="pres">
      <dgm:prSet presAssocID="{A5668534-9095-4AD8-8353-E61F136D1DB3}" presName="text3" presStyleLbl="fgAcc3" presStyleIdx="3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C8C3268-7250-4661-B901-AE7920E9AF6C}" type="pres">
      <dgm:prSet presAssocID="{A5668534-9095-4AD8-8353-E61F136D1DB3}" presName="hierChild4" presStyleCnt="0"/>
      <dgm:spPr/>
    </dgm:pt>
    <dgm:pt modelId="{C74D2A94-A07D-4B90-B30F-7105EF6B277D}" type="pres">
      <dgm:prSet presAssocID="{16786383-AA2E-4068-85A7-5BB0E8E6B0B7}" presName="Name17" presStyleLbl="parChTrans1D3" presStyleIdx="4" presStyleCnt="6"/>
      <dgm:spPr/>
      <dgm:t>
        <a:bodyPr/>
        <a:lstStyle/>
        <a:p>
          <a:endParaRPr lang="en-US"/>
        </a:p>
      </dgm:t>
    </dgm:pt>
    <dgm:pt modelId="{50982A03-51CB-4A0A-9F04-3076A1298E95}" type="pres">
      <dgm:prSet presAssocID="{564C351D-4C71-41BF-B9FE-46BEA7340F9A}" presName="hierRoot3" presStyleCnt="0"/>
      <dgm:spPr/>
    </dgm:pt>
    <dgm:pt modelId="{7B1BB083-77D7-4B43-8446-B9FE1065FDE3}" type="pres">
      <dgm:prSet presAssocID="{564C351D-4C71-41BF-B9FE-46BEA7340F9A}" presName="composite3" presStyleCnt="0"/>
      <dgm:spPr/>
    </dgm:pt>
    <dgm:pt modelId="{F5613682-41D9-4214-B52E-942B3DDAB37B}" type="pres">
      <dgm:prSet presAssocID="{564C351D-4C71-41BF-B9FE-46BEA7340F9A}" presName="background3" presStyleLbl="node3" presStyleIdx="4" presStyleCnt="6"/>
      <dgm:spPr/>
    </dgm:pt>
    <dgm:pt modelId="{A30EC322-6AD7-42F7-8771-184B59DDF0D3}" type="pres">
      <dgm:prSet presAssocID="{564C351D-4C71-41BF-B9FE-46BEA7340F9A}" presName="text3" presStyleLbl="fgAcc3" presStyleIdx="4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44F9FF4-4C27-4C4A-B330-D92F6651DBD7}" type="pres">
      <dgm:prSet presAssocID="{564C351D-4C71-41BF-B9FE-46BEA7340F9A}" presName="hierChild4" presStyleCnt="0"/>
      <dgm:spPr/>
    </dgm:pt>
    <dgm:pt modelId="{1DC4891C-25A2-40FF-9135-610390B74FBC}" type="pres">
      <dgm:prSet presAssocID="{7F4C2C28-B370-41D6-B211-3F23885005C6}" presName="Name10" presStyleLbl="parChTrans1D2" presStyleIdx="2" presStyleCnt="3"/>
      <dgm:spPr/>
      <dgm:t>
        <a:bodyPr/>
        <a:lstStyle/>
        <a:p>
          <a:endParaRPr lang="en-US"/>
        </a:p>
      </dgm:t>
    </dgm:pt>
    <dgm:pt modelId="{6C99BEE6-AD1F-4D7A-990C-02E791A018A6}" type="pres">
      <dgm:prSet presAssocID="{A8154289-4D21-4C29-A2A2-A24F19F21D03}" presName="hierRoot2" presStyleCnt="0"/>
      <dgm:spPr/>
    </dgm:pt>
    <dgm:pt modelId="{D82F0AEA-CAFE-4335-9FB9-7BDDC383E2A4}" type="pres">
      <dgm:prSet presAssocID="{A8154289-4D21-4C29-A2A2-A24F19F21D03}" presName="composite2" presStyleCnt="0"/>
      <dgm:spPr/>
    </dgm:pt>
    <dgm:pt modelId="{68EA451E-B7AD-438C-B761-5C1F42B9ABF9}" type="pres">
      <dgm:prSet presAssocID="{A8154289-4D21-4C29-A2A2-A24F19F21D03}" presName="background2" presStyleLbl="node2" presStyleIdx="2" presStyleCnt="3"/>
      <dgm:spPr/>
    </dgm:pt>
    <dgm:pt modelId="{03B7302C-E0A1-458A-BD0B-8C2A79924215}" type="pres">
      <dgm:prSet presAssocID="{A8154289-4D21-4C29-A2A2-A24F19F21D03}" presName="text2" presStyleLbl="fgAcc2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053FF78-5154-4D6C-B83C-F8C7C50EA71A}" type="pres">
      <dgm:prSet presAssocID="{A8154289-4D21-4C29-A2A2-A24F19F21D03}" presName="hierChild3" presStyleCnt="0"/>
      <dgm:spPr/>
    </dgm:pt>
    <dgm:pt modelId="{258ECF04-9FA4-4118-8E5C-B195894BBDED}" type="pres">
      <dgm:prSet presAssocID="{44C7FF4A-731E-4D17-961E-3D4EF13ED142}" presName="Name17" presStyleLbl="parChTrans1D3" presStyleIdx="5" presStyleCnt="6"/>
      <dgm:spPr/>
      <dgm:t>
        <a:bodyPr/>
        <a:lstStyle/>
        <a:p>
          <a:endParaRPr lang="en-US"/>
        </a:p>
      </dgm:t>
    </dgm:pt>
    <dgm:pt modelId="{1592289E-9D1E-487A-8BDC-D26D4FEB75A7}" type="pres">
      <dgm:prSet presAssocID="{35851AF4-C4D8-4FA4-8D16-BDE4A6025921}" presName="hierRoot3" presStyleCnt="0"/>
      <dgm:spPr/>
    </dgm:pt>
    <dgm:pt modelId="{AD616360-003E-417D-B180-2EECF2FE8AB5}" type="pres">
      <dgm:prSet presAssocID="{35851AF4-C4D8-4FA4-8D16-BDE4A6025921}" presName="composite3" presStyleCnt="0"/>
      <dgm:spPr/>
    </dgm:pt>
    <dgm:pt modelId="{72A46984-7427-45A8-BD65-130E86B725C1}" type="pres">
      <dgm:prSet presAssocID="{35851AF4-C4D8-4FA4-8D16-BDE4A6025921}" presName="background3" presStyleLbl="node3" presStyleIdx="5" presStyleCnt="6"/>
      <dgm:spPr/>
    </dgm:pt>
    <dgm:pt modelId="{00EE88B5-C06F-4D63-8FC0-6D9BBB485847}" type="pres">
      <dgm:prSet presAssocID="{35851AF4-C4D8-4FA4-8D16-BDE4A6025921}" presName="text3" presStyleLbl="fgAcc3" presStyleIdx="5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EF67475-5318-40E3-9F6B-136B86E5AD52}" type="pres">
      <dgm:prSet presAssocID="{35851AF4-C4D8-4FA4-8D16-BDE4A6025921}" presName="hierChild4" presStyleCnt="0"/>
      <dgm:spPr/>
    </dgm:pt>
  </dgm:ptLst>
  <dgm:cxnLst>
    <dgm:cxn modelId="{C0B66BAE-B0F6-4BC8-AF0F-998A518C16DC}" type="presOf" srcId="{564C351D-4C71-41BF-B9FE-46BEA7340F9A}" destId="{A30EC322-6AD7-42F7-8771-184B59DDF0D3}" srcOrd="0" destOrd="0" presId="urn:microsoft.com/office/officeart/2005/8/layout/hierarchy1"/>
    <dgm:cxn modelId="{5762BAAF-A757-4040-86C8-039CC1667EC3}" srcId="{E648F444-B54B-41BB-A700-E1649AC6E93D}" destId="{564C351D-4C71-41BF-B9FE-46BEA7340F9A}" srcOrd="1" destOrd="0" parTransId="{16786383-AA2E-4068-85A7-5BB0E8E6B0B7}" sibTransId="{C54D703F-37C8-40D0-B41E-309E444ECB33}"/>
    <dgm:cxn modelId="{C6B00AE8-297F-469C-9304-B5BDFEB417E4}" type="presOf" srcId="{37109498-2549-4929-A8FD-F17D46DAD1D3}" destId="{8F81B19A-0A55-43F0-AEAB-57652F3D2ACB}" srcOrd="0" destOrd="0" presId="urn:microsoft.com/office/officeart/2005/8/layout/hierarchy1"/>
    <dgm:cxn modelId="{4F0D4367-F5B1-4955-B519-9F903A639169}" type="presOf" srcId="{A8154289-4D21-4C29-A2A2-A24F19F21D03}" destId="{03B7302C-E0A1-458A-BD0B-8C2A79924215}" srcOrd="0" destOrd="0" presId="urn:microsoft.com/office/officeart/2005/8/layout/hierarchy1"/>
    <dgm:cxn modelId="{A8FD2683-3A74-4C3E-9600-10E889EF226F}" type="presOf" srcId="{44C7FF4A-731E-4D17-961E-3D4EF13ED142}" destId="{258ECF04-9FA4-4118-8E5C-B195894BBDED}" srcOrd="0" destOrd="0" presId="urn:microsoft.com/office/officeart/2005/8/layout/hierarchy1"/>
    <dgm:cxn modelId="{F0B8848E-29BF-4935-BD5F-94FC5E4F2A8A}" type="presOf" srcId="{AA316851-DDD5-4416-B65B-CE6D89EF8364}" destId="{CB51E569-606F-44C8-8EF2-3A66BFD8A025}" srcOrd="0" destOrd="0" presId="urn:microsoft.com/office/officeart/2005/8/layout/hierarchy1"/>
    <dgm:cxn modelId="{E9F53252-C720-4991-AB04-3B9F577FA380}" srcId="{2B9657FA-A1F1-41A3-9427-94172E47B97A}" destId="{37109498-2549-4929-A8FD-F17D46DAD1D3}" srcOrd="1" destOrd="0" parTransId="{6D0BBF60-1437-4812-8822-A658140A4FEA}" sibTransId="{7AB616AD-05CE-46F5-95C4-275850F32949}"/>
    <dgm:cxn modelId="{8E34D495-5C60-477B-BAA0-B41FDB0B5254}" type="presOf" srcId="{6D0BBF60-1437-4812-8822-A658140A4FEA}" destId="{56ACE846-0213-4A11-BD4E-93F92A341187}" srcOrd="0" destOrd="0" presId="urn:microsoft.com/office/officeart/2005/8/layout/hierarchy1"/>
    <dgm:cxn modelId="{9452B1E2-7A08-478C-B4F7-F6FDFDFDCC1D}" srcId="{8E3EE0E9-9611-4EC4-B5F8-2DCFF6242B86}" destId="{A8154289-4D21-4C29-A2A2-A24F19F21D03}" srcOrd="2" destOrd="0" parTransId="{7F4C2C28-B370-41D6-B211-3F23885005C6}" sibTransId="{0A0EA655-B0E5-400B-8157-54B7F84CF5D7}"/>
    <dgm:cxn modelId="{9D5280B9-E024-42C6-9BF9-55C734C20530}" srcId="{8E3EE0E9-9611-4EC4-B5F8-2DCFF6242B86}" destId="{2B9657FA-A1F1-41A3-9427-94172E47B97A}" srcOrd="0" destOrd="0" parTransId="{AA316851-DDD5-4416-B65B-CE6D89EF8364}" sibTransId="{779D10FE-CB17-4616-BEF3-6F4AAD3C1CC6}"/>
    <dgm:cxn modelId="{6B325336-CE69-40D8-9B7F-B5883D91D5D3}" type="presOf" srcId="{A5668534-9095-4AD8-8353-E61F136D1DB3}" destId="{6ED956A0-9F51-461B-BA6F-5716DDDFD420}" srcOrd="0" destOrd="0" presId="urn:microsoft.com/office/officeart/2005/8/layout/hierarchy1"/>
    <dgm:cxn modelId="{7DBA2431-F8CF-4EDE-8B58-0F9767F18A74}" type="presOf" srcId="{929EEC75-D5D7-4B44-9284-510D80DC24C6}" destId="{68CB6EB5-5985-4570-ADBA-509E8FC6CFD5}" srcOrd="0" destOrd="0" presId="urn:microsoft.com/office/officeart/2005/8/layout/hierarchy1"/>
    <dgm:cxn modelId="{CC592121-A606-4B91-8050-AB476C841080}" srcId="{2B9657FA-A1F1-41A3-9427-94172E47B97A}" destId="{30C0B3D0-8FAD-47D0-A736-D83AE7284DFB}" srcOrd="2" destOrd="0" parTransId="{929EEC75-D5D7-4B44-9284-510D80DC24C6}" sibTransId="{2494E326-1E91-4394-9867-DBC504DEDB18}"/>
    <dgm:cxn modelId="{8E40868F-60F3-46E6-BF18-D0F4105A9649}" type="presOf" srcId="{E648F444-B54B-41BB-A700-E1649AC6E93D}" destId="{956E6850-9446-457F-9B9E-92474E3AEB28}" srcOrd="0" destOrd="0" presId="urn:microsoft.com/office/officeart/2005/8/layout/hierarchy1"/>
    <dgm:cxn modelId="{FA1DFB6F-6495-476B-9945-758EE7FBFB9A}" type="presOf" srcId="{5EE9241B-9839-4BB3-A5EB-ACE2EB4A64DF}" destId="{6173E06B-362B-4E19-AD47-7EDCC1AD69AF}" srcOrd="0" destOrd="0" presId="urn:microsoft.com/office/officeart/2005/8/layout/hierarchy1"/>
    <dgm:cxn modelId="{E088598D-F2E8-493A-A161-663AFF75A286}" type="presOf" srcId="{8E3EE0E9-9611-4EC4-B5F8-2DCFF6242B86}" destId="{60AADAE1-8E37-46EC-95E3-4D33FB871D1B}" srcOrd="0" destOrd="0" presId="urn:microsoft.com/office/officeart/2005/8/layout/hierarchy1"/>
    <dgm:cxn modelId="{4704AB1E-862B-4990-ABB3-21F33A686F5F}" srcId="{E648F444-B54B-41BB-A700-E1649AC6E93D}" destId="{A5668534-9095-4AD8-8353-E61F136D1DB3}" srcOrd="0" destOrd="0" parTransId="{B7FDE7CB-979E-43A2-92AB-16E95C97DA12}" sibTransId="{00171F8D-7612-473A-A32B-5558D80B3EE4}"/>
    <dgm:cxn modelId="{BE316A15-7974-4FC6-A93F-62ED46A4960B}" type="presOf" srcId="{18C4B7B6-A864-4287-A507-ADF10891C5FF}" destId="{EB707603-0DB2-4AB8-ADE6-A9BE0D1CA26D}" srcOrd="0" destOrd="0" presId="urn:microsoft.com/office/officeart/2005/8/layout/hierarchy1"/>
    <dgm:cxn modelId="{7D365FC4-638F-4456-B959-AC8F04177001}" srcId="{2B9657FA-A1F1-41A3-9427-94172E47B97A}" destId="{B5734203-9C0B-408D-B813-65E2B9F4E5E7}" srcOrd="0" destOrd="0" parTransId="{5EE9241B-9839-4BB3-A5EB-ACE2EB4A64DF}" sibTransId="{77ACBFAB-0332-4012-99E9-D6CF1D7C8DF8}"/>
    <dgm:cxn modelId="{9A1F3E71-0C69-4E46-8ABA-F030189DD6CE}" type="presOf" srcId="{B5734203-9C0B-408D-B813-65E2B9F4E5E7}" destId="{7971F5FB-7A72-45BC-AE71-E7C19F32EBE4}" srcOrd="0" destOrd="0" presId="urn:microsoft.com/office/officeart/2005/8/layout/hierarchy1"/>
    <dgm:cxn modelId="{267F2A69-02FC-4ED8-AD4C-A607EBDF634A}" srcId="{86A3588C-0A6F-4B91-AD6F-618B6B672232}" destId="{8E3EE0E9-9611-4EC4-B5F8-2DCFF6242B86}" srcOrd="0" destOrd="0" parTransId="{55E07676-4549-4BE6-9C2E-8946EDA67C21}" sibTransId="{0F56012E-A882-4AF0-8200-F2EC239626C9}"/>
    <dgm:cxn modelId="{F3310E40-B503-41BA-8453-D47635EBAEA1}" type="presOf" srcId="{30C0B3D0-8FAD-47D0-A736-D83AE7284DFB}" destId="{3576DB9E-ABBA-4A84-AE61-107DF31B7D3C}" srcOrd="0" destOrd="0" presId="urn:microsoft.com/office/officeart/2005/8/layout/hierarchy1"/>
    <dgm:cxn modelId="{AFEFD28D-D78B-41AA-884D-CA664DB89C42}" type="presOf" srcId="{B7FDE7CB-979E-43A2-92AB-16E95C97DA12}" destId="{048D218C-A7A0-4E0B-8552-3DEB5E60155B}" srcOrd="0" destOrd="0" presId="urn:microsoft.com/office/officeart/2005/8/layout/hierarchy1"/>
    <dgm:cxn modelId="{E6A89F1C-5372-4A64-AC6F-CECF9C4C5A51}" srcId="{A8154289-4D21-4C29-A2A2-A24F19F21D03}" destId="{35851AF4-C4D8-4FA4-8D16-BDE4A6025921}" srcOrd="0" destOrd="0" parTransId="{44C7FF4A-731E-4D17-961E-3D4EF13ED142}" sibTransId="{1933A64C-7D2C-4A32-A719-F0C7D33F3B63}"/>
    <dgm:cxn modelId="{2A459759-6552-4B70-BC06-DFC07B186923}" type="presOf" srcId="{16786383-AA2E-4068-85A7-5BB0E8E6B0B7}" destId="{C74D2A94-A07D-4B90-B30F-7105EF6B277D}" srcOrd="0" destOrd="0" presId="urn:microsoft.com/office/officeart/2005/8/layout/hierarchy1"/>
    <dgm:cxn modelId="{1747092D-D8B2-4F7A-B8EF-271D8DFCB63D}" type="presOf" srcId="{7F4C2C28-B370-41D6-B211-3F23885005C6}" destId="{1DC4891C-25A2-40FF-9135-610390B74FBC}" srcOrd="0" destOrd="0" presId="urn:microsoft.com/office/officeart/2005/8/layout/hierarchy1"/>
    <dgm:cxn modelId="{0962B892-4C0F-44B5-AC92-B2FEB9D5A9D4}" type="presOf" srcId="{35851AF4-C4D8-4FA4-8D16-BDE4A6025921}" destId="{00EE88B5-C06F-4D63-8FC0-6D9BBB485847}" srcOrd="0" destOrd="0" presId="urn:microsoft.com/office/officeart/2005/8/layout/hierarchy1"/>
    <dgm:cxn modelId="{BA3FC38A-4917-40E3-87F4-B821A8A5511F}" srcId="{8E3EE0E9-9611-4EC4-B5F8-2DCFF6242B86}" destId="{E648F444-B54B-41BB-A700-E1649AC6E93D}" srcOrd="1" destOrd="0" parTransId="{18C4B7B6-A864-4287-A507-ADF10891C5FF}" sibTransId="{8BEF0260-4BF7-4238-982C-02C4C8F4F031}"/>
    <dgm:cxn modelId="{840037DF-4957-47E2-AB99-4E669FB63490}" type="presOf" srcId="{2B9657FA-A1F1-41A3-9427-94172E47B97A}" destId="{97336B5D-F57D-40D4-B66B-E316962C1EF4}" srcOrd="0" destOrd="0" presId="urn:microsoft.com/office/officeart/2005/8/layout/hierarchy1"/>
    <dgm:cxn modelId="{81C1BE3B-8627-4B53-8816-ADD10A7C7207}" type="presOf" srcId="{86A3588C-0A6F-4B91-AD6F-618B6B672232}" destId="{3E171F15-0814-41AB-82C1-ABB728D4589A}" srcOrd="0" destOrd="0" presId="urn:microsoft.com/office/officeart/2005/8/layout/hierarchy1"/>
    <dgm:cxn modelId="{0C828B73-471D-4294-8562-AE787BB79AE5}" type="presParOf" srcId="{3E171F15-0814-41AB-82C1-ABB728D4589A}" destId="{127182FA-2A8D-41D3-B7BC-71FE0EF3CF6B}" srcOrd="0" destOrd="0" presId="urn:microsoft.com/office/officeart/2005/8/layout/hierarchy1"/>
    <dgm:cxn modelId="{D5DEAE18-307C-4676-8DF1-374AC4206814}" type="presParOf" srcId="{127182FA-2A8D-41D3-B7BC-71FE0EF3CF6B}" destId="{E45EDFB3-1FE6-4BC8-AA8E-A0F4F9183C55}" srcOrd="0" destOrd="0" presId="urn:microsoft.com/office/officeart/2005/8/layout/hierarchy1"/>
    <dgm:cxn modelId="{06511B05-CD3E-46A3-A65A-8B4724E1A562}" type="presParOf" srcId="{E45EDFB3-1FE6-4BC8-AA8E-A0F4F9183C55}" destId="{3B6A51F1-0B45-4947-848E-99A5FC4CAB80}" srcOrd="0" destOrd="0" presId="urn:microsoft.com/office/officeart/2005/8/layout/hierarchy1"/>
    <dgm:cxn modelId="{57A3BB06-7006-426A-B427-09E1436A3B6B}" type="presParOf" srcId="{E45EDFB3-1FE6-4BC8-AA8E-A0F4F9183C55}" destId="{60AADAE1-8E37-46EC-95E3-4D33FB871D1B}" srcOrd="1" destOrd="0" presId="urn:microsoft.com/office/officeart/2005/8/layout/hierarchy1"/>
    <dgm:cxn modelId="{049159E8-0184-4D10-8B00-0E685F08D83E}" type="presParOf" srcId="{127182FA-2A8D-41D3-B7BC-71FE0EF3CF6B}" destId="{05E311F6-A933-4FE5-B7B8-5A8F9B452B86}" srcOrd="1" destOrd="0" presId="urn:microsoft.com/office/officeart/2005/8/layout/hierarchy1"/>
    <dgm:cxn modelId="{1A2DCF6D-B253-437B-91D4-F059BF05F632}" type="presParOf" srcId="{05E311F6-A933-4FE5-B7B8-5A8F9B452B86}" destId="{CB51E569-606F-44C8-8EF2-3A66BFD8A025}" srcOrd="0" destOrd="0" presId="urn:microsoft.com/office/officeart/2005/8/layout/hierarchy1"/>
    <dgm:cxn modelId="{4F357C06-0291-4119-B9A8-089EB69BFCBF}" type="presParOf" srcId="{05E311F6-A933-4FE5-B7B8-5A8F9B452B86}" destId="{1EF8084C-BEE6-4C9B-B930-97141717AD63}" srcOrd="1" destOrd="0" presId="urn:microsoft.com/office/officeart/2005/8/layout/hierarchy1"/>
    <dgm:cxn modelId="{3C25E55D-649F-4018-BB57-EF25A25447CB}" type="presParOf" srcId="{1EF8084C-BEE6-4C9B-B930-97141717AD63}" destId="{44459B9A-A610-4D20-89FC-59412193BA4A}" srcOrd="0" destOrd="0" presId="urn:microsoft.com/office/officeart/2005/8/layout/hierarchy1"/>
    <dgm:cxn modelId="{A77D306A-702E-424C-9528-DD587E636DA5}" type="presParOf" srcId="{44459B9A-A610-4D20-89FC-59412193BA4A}" destId="{05B7D5F5-164D-436D-BC46-0C99600B0882}" srcOrd="0" destOrd="0" presId="urn:microsoft.com/office/officeart/2005/8/layout/hierarchy1"/>
    <dgm:cxn modelId="{1B7C461B-06F5-4C9F-8A22-7F491B4D8C60}" type="presParOf" srcId="{44459B9A-A610-4D20-89FC-59412193BA4A}" destId="{97336B5D-F57D-40D4-B66B-E316962C1EF4}" srcOrd="1" destOrd="0" presId="urn:microsoft.com/office/officeart/2005/8/layout/hierarchy1"/>
    <dgm:cxn modelId="{D76E659B-0D8A-477C-B35B-D039D4D528DB}" type="presParOf" srcId="{1EF8084C-BEE6-4C9B-B930-97141717AD63}" destId="{1B51C76D-24A8-4627-AB22-0786C56725B1}" srcOrd="1" destOrd="0" presId="urn:microsoft.com/office/officeart/2005/8/layout/hierarchy1"/>
    <dgm:cxn modelId="{7E722CF0-D2A4-40F8-B580-306F39D27D55}" type="presParOf" srcId="{1B51C76D-24A8-4627-AB22-0786C56725B1}" destId="{6173E06B-362B-4E19-AD47-7EDCC1AD69AF}" srcOrd="0" destOrd="0" presId="urn:microsoft.com/office/officeart/2005/8/layout/hierarchy1"/>
    <dgm:cxn modelId="{BFA4A196-875E-4396-B253-5048C51BAC15}" type="presParOf" srcId="{1B51C76D-24A8-4627-AB22-0786C56725B1}" destId="{5DAEAC2A-E0C1-4ADE-8176-2E00D83BCCDE}" srcOrd="1" destOrd="0" presId="urn:microsoft.com/office/officeart/2005/8/layout/hierarchy1"/>
    <dgm:cxn modelId="{E373C34D-CD04-4D64-8ECA-D7E16C7A7130}" type="presParOf" srcId="{5DAEAC2A-E0C1-4ADE-8176-2E00D83BCCDE}" destId="{B369C35F-9717-4956-A82C-58376742F7C0}" srcOrd="0" destOrd="0" presId="urn:microsoft.com/office/officeart/2005/8/layout/hierarchy1"/>
    <dgm:cxn modelId="{5505A0DA-1703-4255-BC7C-28B0416E758E}" type="presParOf" srcId="{B369C35F-9717-4956-A82C-58376742F7C0}" destId="{CAFF3C14-C081-4337-8ED1-D660528452DE}" srcOrd="0" destOrd="0" presId="urn:microsoft.com/office/officeart/2005/8/layout/hierarchy1"/>
    <dgm:cxn modelId="{23AD32B5-3637-4DAC-87F9-477DFA2376BF}" type="presParOf" srcId="{B369C35F-9717-4956-A82C-58376742F7C0}" destId="{7971F5FB-7A72-45BC-AE71-E7C19F32EBE4}" srcOrd="1" destOrd="0" presId="urn:microsoft.com/office/officeart/2005/8/layout/hierarchy1"/>
    <dgm:cxn modelId="{312DF29B-318C-4473-A7B6-2E4B1AB51C2F}" type="presParOf" srcId="{5DAEAC2A-E0C1-4ADE-8176-2E00D83BCCDE}" destId="{F853A81E-310A-40B4-9BB6-6C0C503F301A}" srcOrd="1" destOrd="0" presId="urn:microsoft.com/office/officeart/2005/8/layout/hierarchy1"/>
    <dgm:cxn modelId="{8B084782-32FF-44F6-BC03-B78D5AC7CA91}" type="presParOf" srcId="{1B51C76D-24A8-4627-AB22-0786C56725B1}" destId="{56ACE846-0213-4A11-BD4E-93F92A341187}" srcOrd="2" destOrd="0" presId="urn:microsoft.com/office/officeart/2005/8/layout/hierarchy1"/>
    <dgm:cxn modelId="{76600DD5-042B-4402-A596-9A96E3AF0B5C}" type="presParOf" srcId="{1B51C76D-24A8-4627-AB22-0786C56725B1}" destId="{5CA7BB7B-318F-49CD-BEF8-C9B92DEBC55D}" srcOrd="3" destOrd="0" presId="urn:microsoft.com/office/officeart/2005/8/layout/hierarchy1"/>
    <dgm:cxn modelId="{9EEFEAC9-21B8-4DC0-BFBB-5D10CD8D2604}" type="presParOf" srcId="{5CA7BB7B-318F-49CD-BEF8-C9B92DEBC55D}" destId="{136FCCB5-B8C4-41BF-81F5-66956D0B29F8}" srcOrd="0" destOrd="0" presId="urn:microsoft.com/office/officeart/2005/8/layout/hierarchy1"/>
    <dgm:cxn modelId="{38EF9FD1-FF14-4E10-ABD8-3C08CA8B1634}" type="presParOf" srcId="{136FCCB5-B8C4-41BF-81F5-66956D0B29F8}" destId="{35C6FFD6-B0AF-4719-839D-3DB6C960C9DD}" srcOrd="0" destOrd="0" presId="urn:microsoft.com/office/officeart/2005/8/layout/hierarchy1"/>
    <dgm:cxn modelId="{52217213-0EDB-4159-A634-CE5D90716AF4}" type="presParOf" srcId="{136FCCB5-B8C4-41BF-81F5-66956D0B29F8}" destId="{8F81B19A-0A55-43F0-AEAB-57652F3D2ACB}" srcOrd="1" destOrd="0" presId="urn:microsoft.com/office/officeart/2005/8/layout/hierarchy1"/>
    <dgm:cxn modelId="{F0D5275C-4520-4C01-B5B4-4880A599FD2D}" type="presParOf" srcId="{5CA7BB7B-318F-49CD-BEF8-C9B92DEBC55D}" destId="{6A229617-207C-4789-9214-6F7D5A5698E4}" srcOrd="1" destOrd="0" presId="urn:microsoft.com/office/officeart/2005/8/layout/hierarchy1"/>
    <dgm:cxn modelId="{4D33C244-A632-4F40-AF95-824332A1B624}" type="presParOf" srcId="{1B51C76D-24A8-4627-AB22-0786C56725B1}" destId="{68CB6EB5-5985-4570-ADBA-509E8FC6CFD5}" srcOrd="4" destOrd="0" presId="urn:microsoft.com/office/officeart/2005/8/layout/hierarchy1"/>
    <dgm:cxn modelId="{CA114B9E-CCF1-46B7-9107-F22D43E2175C}" type="presParOf" srcId="{1B51C76D-24A8-4627-AB22-0786C56725B1}" destId="{0719CB08-B47F-445F-811A-EABA704847D7}" srcOrd="5" destOrd="0" presId="urn:microsoft.com/office/officeart/2005/8/layout/hierarchy1"/>
    <dgm:cxn modelId="{7DAE565C-EFD8-4BAC-A978-FEE1132B09E7}" type="presParOf" srcId="{0719CB08-B47F-445F-811A-EABA704847D7}" destId="{CD23729B-4160-44F9-911C-A318FA38BA6D}" srcOrd="0" destOrd="0" presId="urn:microsoft.com/office/officeart/2005/8/layout/hierarchy1"/>
    <dgm:cxn modelId="{90AB7BB3-189E-46AA-98FC-9132CD5AA64A}" type="presParOf" srcId="{CD23729B-4160-44F9-911C-A318FA38BA6D}" destId="{1CE0449A-AAAB-452B-A3C8-7F330FF78AD0}" srcOrd="0" destOrd="0" presId="urn:microsoft.com/office/officeart/2005/8/layout/hierarchy1"/>
    <dgm:cxn modelId="{DB788276-AA8C-4D7C-A035-6B75D5B486FA}" type="presParOf" srcId="{CD23729B-4160-44F9-911C-A318FA38BA6D}" destId="{3576DB9E-ABBA-4A84-AE61-107DF31B7D3C}" srcOrd="1" destOrd="0" presId="urn:microsoft.com/office/officeart/2005/8/layout/hierarchy1"/>
    <dgm:cxn modelId="{2786ACB5-3E1E-4446-A501-D13C458DBFD5}" type="presParOf" srcId="{0719CB08-B47F-445F-811A-EABA704847D7}" destId="{CA2F46E2-2891-443F-A0E1-7FC4F9A60891}" srcOrd="1" destOrd="0" presId="urn:microsoft.com/office/officeart/2005/8/layout/hierarchy1"/>
    <dgm:cxn modelId="{4492CBAA-0184-47F7-93EA-09D91F372DF5}" type="presParOf" srcId="{05E311F6-A933-4FE5-B7B8-5A8F9B452B86}" destId="{EB707603-0DB2-4AB8-ADE6-A9BE0D1CA26D}" srcOrd="2" destOrd="0" presId="urn:microsoft.com/office/officeart/2005/8/layout/hierarchy1"/>
    <dgm:cxn modelId="{3C74E008-CC44-479A-9132-194609BF9762}" type="presParOf" srcId="{05E311F6-A933-4FE5-B7B8-5A8F9B452B86}" destId="{77F33E43-2B8E-4E84-90E0-0EEB491C4F1E}" srcOrd="3" destOrd="0" presId="urn:microsoft.com/office/officeart/2005/8/layout/hierarchy1"/>
    <dgm:cxn modelId="{033654B7-6381-4DE4-90E8-D1378B8B6A55}" type="presParOf" srcId="{77F33E43-2B8E-4E84-90E0-0EEB491C4F1E}" destId="{C9ABCC66-48D5-4843-A473-EAE74BFAD892}" srcOrd="0" destOrd="0" presId="urn:microsoft.com/office/officeart/2005/8/layout/hierarchy1"/>
    <dgm:cxn modelId="{9FDC745A-C467-4B54-A8A7-E2F1C3C7D6EC}" type="presParOf" srcId="{C9ABCC66-48D5-4843-A473-EAE74BFAD892}" destId="{D5162BA7-6166-416A-8B1F-15B94021F95F}" srcOrd="0" destOrd="0" presId="urn:microsoft.com/office/officeart/2005/8/layout/hierarchy1"/>
    <dgm:cxn modelId="{D3C1A986-7E6C-4F08-BE1C-5389610BD444}" type="presParOf" srcId="{C9ABCC66-48D5-4843-A473-EAE74BFAD892}" destId="{956E6850-9446-457F-9B9E-92474E3AEB28}" srcOrd="1" destOrd="0" presId="urn:microsoft.com/office/officeart/2005/8/layout/hierarchy1"/>
    <dgm:cxn modelId="{B831BB13-DFD5-48FE-A9C9-DBBA8959A88D}" type="presParOf" srcId="{77F33E43-2B8E-4E84-90E0-0EEB491C4F1E}" destId="{4AC41362-46AB-4699-9C3F-327438F6A6DB}" srcOrd="1" destOrd="0" presId="urn:microsoft.com/office/officeart/2005/8/layout/hierarchy1"/>
    <dgm:cxn modelId="{3A84E1DF-A398-47A3-AEAD-1522A429DF96}" type="presParOf" srcId="{4AC41362-46AB-4699-9C3F-327438F6A6DB}" destId="{048D218C-A7A0-4E0B-8552-3DEB5E60155B}" srcOrd="0" destOrd="0" presId="urn:microsoft.com/office/officeart/2005/8/layout/hierarchy1"/>
    <dgm:cxn modelId="{70D5344D-2BF6-4B99-93DA-697A619998BC}" type="presParOf" srcId="{4AC41362-46AB-4699-9C3F-327438F6A6DB}" destId="{2A732170-84EF-4615-A0E3-BD3C0C74FF11}" srcOrd="1" destOrd="0" presId="urn:microsoft.com/office/officeart/2005/8/layout/hierarchy1"/>
    <dgm:cxn modelId="{314B6F82-C546-4E07-B7C2-1714DCE42672}" type="presParOf" srcId="{2A732170-84EF-4615-A0E3-BD3C0C74FF11}" destId="{BA10D4AC-8125-48AE-B7E4-7DC267036DF3}" srcOrd="0" destOrd="0" presId="urn:microsoft.com/office/officeart/2005/8/layout/hierarchy1"/>
    <dgm:cxn modelId="{7FBFC0EC-A93E-4768-B9F5-195C1B593FF7}" type="presParOf" srcId="{BA10D4AC-8125-48AE-B7E4-7DC267036DF3}" destId="{A8FB197B-1404-4AA5-B89F-9D7E2966093E}" srcOrd="0" destOrd="0" presId="urn:microsoft.com/office/officeart/2005/8/layout/hierarchy1"/>
    <dgm:cxn modelId="{3E350618-2571-4D63-A0E6-A78CD98D1623}" type="presParOf" srcId="{BA10D4AC-8125-48AE-B7E4-7DC267036DF3}" destId="{6ED956A0-9F51-461B-BA6F-5716DDDFD420}" srcOrd="1" destOrd="0" presId="urn:microsoft.com/office/officeart/2005/8/layout/hierarchy1"/>
    <dgm:cxn modelId="{12809046-0730-41F7-9F13-C0C27041286E}" type="presParOf" srcId="{2A732170-84EF-4615-A0E3-BD3C0C74FF11}" destId="{3C8C3268-7250-4661-B901-AE7920E9AF6C}" srcOrd="1" destOrd="0" presId="urn:microsoft.com/office/officeart/2005/8/layout/hierarchy1"/>
    <dgm:cxn modelId="{0321825A-8E0B-4DFE-A314-E584D34297D7}" type="presParOf" srcId="{4AC41362-46AB-4699-9C3F-327438F6A6DB}" destId="{C74D2A94-A07D-4B90-B30F-7105EF6B277D}" srcOrd="2" destOrd="0" presId="urn:microsoft.com/office/officeart/2005/8/layout/hierarchy1"/>
    <dgm:cxn modelId="{69766C10-89AA-41BB-94E1-A89852362AAB}" type="presParOf" srcId="{4AC41362-46AB-4699-9C3F-327438F6A6DB}" destId="{50982A03-51CB-4A0A-9F04-3076A1298E95}" srcOrd="3" destOrd="0" presId="urn:microsoft.com/office/officeart/2005/8/layout/hierarchy1"/>
    <dgm:cxn modelId="{16A0AB11-15F0-4459-B3A9-A7F53A716A13}" type="presParOf" srcId="{50982A03-51CB-4A0A-9F04-3076A1298E95}" destId="{7B1BB083-77D7-4B43-8446-B9FE1065FDE3}" srcOrd="0" destOrd="0" presId="urn:microsoft.com/office/officeart/2005/8/layout/hierarchy1"/>
    <dgm:cxn modelId="{C86CE47F-07D7-45E1-B3D8-4B703B1272BD}" type="presParOf" srcId="{7B1BB083-77D7-4B43-8446-B9FE1065FDE3}" destId="{F5613682-41D9-4214-B52E-942B3DDAB37B}" srcOrd="0" destOrd="0" presId="urn:microsoft.com/office/officeart/2005/8/layout/hierarchy1"/>
    <dgm:cxn modelId="{F2C6AB23-E057-4467-A136-0A092532B054}" type="presParOf" srcId="{7B1BB083-77D7-4B43-8446-B9FE1065FDE3}" destId="{A30EC322-6AD7-42F7-8771-184B59DDF0D3}" srcOrd="1" destOrd="0" presId="urn:microsoft.com/office/officeart/2005/8/layout/hierarchy1"/>
    <dgm:cxn modelId="{4B975EE1-99B2-4E0E-9451-6E2A7C742F58}" type="presParOf" srcId="{50982A03-51CB-4A0A-9F04-3076A1298E95}" destId="{244F9FF4-4C27-4C4A-B330-D92F6651DBD7}" srcOrd="1" destOrd="0" presId="urn:microsoft.com/office/officeart/2005/8/layout/hierarchy1"/>
    <dgm:cxn modelId="{EEC65798-F610-427E-AD9E-50FB1865461E}" type="presParOf" srcId="{05E311F6-A933-4FE5-B7B8-5A8F9B452B86}" destId="{1DC4891C-25A2-40FF-9135-610390B74FBC}" srcOrd="4" destOrd="0" presId="urn:microsoft.com/office/officeart/2005/8/layout/hierarchy1"/>
    <dgm:cxn modelId="{90A479DE-D96E-487D-9039-99DADFB3FE8D}" type="presParOf" srcId="{05E311F6-A933-4FE5-B7B8-5A8F9B452B86}" destId="{6C99BEE6-AD1F-4D7A-990C-02E791A018A6}" srcOrd="5" destOrd="0" presId="urn:microsoft.com/office/officeart/2005/8/layout/hierarchy1"/>
    <dgm:cxn modelId="{B705E5E3-6592-43CE-956D-D834B3FE1160}" type="presParOf" srcId="{6C99BEE6-AD1F-4D7A-990C-02E791A018A6}" destId="{D82F0AEA-CAFE-4335-9FB9-7BDDC383E2A4}" srcOrd="0" destOrd="0" presId="urn:microsoft.com/office/officeart/2005/8/layout/hierarchy1"/>
    <dgm:cxn modelId="{1CC6A382-0A10-4801-8FED-D8F565CC5081}" type="presParOf" srcId="{D82F0AEA-CAFE-4335-9FB9-7BDDC383E2A4}" destId="{68EA451E-B7AD-438C-B761-5C1F42B9ABF9}" srcOrd="0" destOrd="0" presId="urn:microsoft.com/office/officeart/2005/8/layout/hierarchy1"/>
    <dgm:cxn modelId="{08F54811-967C-4ECD-8D45-C8AEEB82C712}" type="presParOf" srcId="{D82F0AEA-CAFE-4335-9FB9-7BDDC383E2A4}" destId="{03B7302C-E0A1-458A-BD0B-8C2A79924215}" srcOrd="1" destOrd="0" presId="urn:microsoft.com/office/officeart/2005/8/layout/hierarchy1"/>
    <dgm:cxn modelId="{6A33ED8A-6BAF-4F94-9A83-845396DED9E7}" type="presParOf" srcId="{6C99BEE6-AD1F-4D7A-990C-02E791A018A6}" destId="{D053FF78-5154-4D6C-B83C-F8C7C50EA71A}" srcOrd="1" destOrd="0" presId="urn:microsoft.com/office/officeart/2005/8/layout/hierarchy1"/>
    <dgm:cxn modelId="{8C8315D8-EC7E-4C11-894E-CEF8A95660E8}" type="presParOf" srcId="{D053FF78-5154-4D6C-B83C-F8C7C50EA71A}" destId="{258ECF04-9FA4-4118-8E5C-B195894BBDED}" srcOrd="0" destOrd="0" presId="urn:microsoft.com/office/officeart/2005/8/layout/hierarchy1"/>
    <dgm:cxn modelId="{1DCD0785-896D-4B87-A3CD-DA83960BBBE2}" type="presParOf" srcId="{D053FF78-5154-4D6C-B83C-F8C7C50EA71A}" destId="{1592289E-9D1E-487A-8BDC-D26D4FEB75A7}" srcOrd="1" destOrd="0" presId="urn:microsoft.com/office/officeart/2005/8/layout/hierarchy1"/>
    <dgm:cxn modelId="{CE1972C8-5BC2-459D-8827-4254778A9675}" type="presParOf" srcId="{1592289E-9D1E-487A-8BDC-D26D4FEB75A7}" destId="{AD616360-003E-417D-B180-2EECF2FE8AB5}" srcOrd="0" destOrd="0" presId="urn:microsoft.com/office/officeart/2005/8/layout/hierarchy1"/>
    <dgm:cxn modelId="{77FC8AC3-F504-42E3-9BF5-7A2EF3EEF055}" type="presParOf" srcId="{AD616360-003E-417D-B180-2EECF2FE8AB5}" destId="{72A46984-7427-45A8-BD65-130E86B725C1}" srcOrd="0" destOrd="0" presId="urn:microsoft.com/office/officeart/2005/8/layout/hierarchy1"/>
    <dgm:cxn modelId="{6AA49B88-01F5-40B6-8170-F13CC36BDD45}" type="presParOf" srcId="{AD616360-003E-417D-B180-2EECF2FE8AB5}" destId="{00EE88B5-C06F-4D63-8FC0-6D9BBB485847}" srcOrd="1" destOrd="0" presId="urn:microsoft.com/office/officeart/2005/8/layout/hierarchy1"/>
    <dgm:cxn modelId="{8D3D124F-BF2D-4CD2-9A50-0A3468ED1111}" type="presParOf" srcId="{1592289E-9D1E-487A-8BDC-D26D4FEB75A7}" destId="{AEF67475-5318-40E3-9F6B-136B86E5AD52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6C81F53-4FB0-4706-B8B4-DDE2F6F5B2E0}" type="doc">
      <dgm:prSet loTypeId="urn:microsoft.com/office/officeart/2005/8/layout/hierarchy4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858BFF1-74DE-4C46-9C27-C10412E902E9}">
      <dgm:prSet phldrT="[Text]" custT="1"/>
      <dgm:spPr/>
      <dgm:t>
        <a:bodyPr/>
        <a:lstStyle/>
        <a:p>
          <a:r>
            <a:rPr lang="en-US" sz="4000" b="1" dirty="0">
              <a:latin typeface="Arial" panose="020B0604020202020204" pitchFamily="34" charset="0"/>
              <a:cs typeface="Arial" panose="020B0604020202020204" pitchFamily="34" charset="0"/>
            </a:rPr>
            <a:t>U </a:t>
          </a:r>
          <a:r>
            <a:rPr lang="en-US" sz="4000" b="1" dirty="0" err="1">
              <a:latin typeface="Arial" panose="020B0604020202020204" pitchFamily="34" charset="0"/>
              <a:cs typeface="Arial" panose="020B0604020202020204" pitchFamily="34" charset="0"/>
            </a:rPr>
            <a:t>xơ</a:t>
          </a:r>
          <a:r>
            <a:rPr lang="en-US" sz="4000" b="1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4000" b="1" dirty="0" err="1">
              <a:latin typeface="Arial" panose="020B0604020202020204" pitchFamily="34" charset="0"/>
              <a:cs typeface="Arial" panose="020B0604020202020204" pitchFamily="34" charset="0"/>
            </a:rPr>
            <a:t>cơ</a:t>
          </a:r>
          <a:r>
            <a:rPr lang="en-US" sz="4000" b="1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4000" b="1" dirty="0" err="1">
              <a:latin typeface="Arial" panose="020B0604020202020204" pitchFamily="34" charset="0"/>
              <a:cs typeface="Arial" panose="020B0604020202020204" pitchFamily="34" charset="0"/>
            </a:rPr>
            <a:t>tử</a:t>
          </a:r>
          <a:r>
            <a:rPr lang="en-US" sz="4000" b="1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4000" b="1" dirty="0" err="1">
              <a:latin typeface="Arial" panose="020B0604020202020204" pitchFamily="34" charset="0"/>
              <a:cs typeface="Arial" panose="020B0604020202020204" pitchFamily="34" charset="0"/>
            </a:rPr>
            <a:t>cung</a:t>
          </a:r>
          <a:endParaRPr lang="en-US" sz="4000" b="1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BDAFBF9D-36ED-4CE8-825C-BE68BC3007CF}" type="parTrans" cxnId="{ADF30111-A6BF-4661-A7CE-EE5918F96134}">
      <dgm:prSet/>
      <dgm:spPr/>
      <dgm:t>
        <a:bodyPr/>
        <a:lstStyle/>
        <a:p>
          <a:endParaRPr lang="en-US"/>
        </a:p>
      </dgm:t>
    </dgm:pt>
    <dgm:pt modelId="{347CF3CD-B472-4B0C-9E52-CB22BF2F6111}" type="sibTrans" cxnId="{ADF30111-A6BF-4661-A7CE-EE5918F96134}">
      <dgm:prSet/>
      <dgm:spPr/>
      <dgm:t>
        <a:bodyPr/>
        <a:lstStyle/>
        <a:p>
          <a:endParaRPr lang="en-US"/>
        </a:p>
      </dgm:t>
    </dgm:pt>
    <dgm:pt modelId="{EEC9DF64-CFD2-45DC-AC66-37FBBC052708}">
      <dgm:prSet phldrT="[Text]"/>
      <dgm:spPr>
        <a:solidFill>
          <a:srgbClr val="FF0000"/>
        </a:solidFill>
      </dgm:spPr>
      <dgm:t>
        <a:bodyPr/>
        <a:lstStyle/>
        <a:p>
          <a:r>
            <a:rPr lang="en-US" b="1" dirty="0" err="1">
              <a:latin typeface="Arial" panose="020B0604020202020204" pitchFamily="34" charset="0"/>
              <a:cs typeface="Arial" panose="020B0604020202020204" pitchFamily="34" charset="0"/>
            </a:rPr>
            <a:t>Có</a:t>
          </a:r>
          <a:r>
            <a:rPr lang="en-US" b="1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b="1" dirty="0" err="1">
              <a:latin typeface="Arial" panose="020B0604020202020204" pitchFamily="34" charset="0"/>
              <a:cs typeface="Arial" panose="020B0604020202020204" pitchFamily="34" charset="0"/>
            </a:rPr>
            <a:t>triệu</a:t>
          </a:r>
          <a:r>
            <a:rPr lang="en-US" b="1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b="1" dirty="0" err="1">
              <a:latin typeface="Arial" panose="020B0604020202020204" pitchFamily="34" charset="0"/>
              <a:cs typeface="Arial" panose="020B0604020202020204" pitchFamily="34" charset="0"/>
            </a:rPr>
            <a:t>chứng</a:t>
          </a:r>
          <a:endParaRPr lang="en-US" b="1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684121E3-FEAA-4B97-B219-AC979B830034}" type="parTrans" cxnId="{938AABBB-8205-4A52-A4F8-871024C127CF}">
      <dgm:prSet/>
      <dgm:spPr/>
      <dgm:t>
        <a:bodyPr/>
        <a:lstStyle/>
        <a:p>
          <a:endParaRPr lang="en-US"/>
        </a:p>
      </dgm:t>
    </dgm:pt>
    <dgm:pt modelId="{E82BF675-FA24-4EC2-8D3E-687C4071B7E8}" type="sibTrans" cxnId="{938AABBB-8205-4A52-A4F8-871024C127CF}">
      <dgm:prSet/>
      <dgm:spPr/>
      <dgm:t>
        <a:bodyPr/>
        <a:lstStyle/>
        <a:p>
          <a:endParaRPr lang="en-US"/>
        </a:p>
      </dgm:t>
    </dgm:pt>
    <dgm:pt modelId="{ACB56F05-BB3A-4599-9445-694916FCE302}">
      <dgm:prSet phldrT="[Text]"/>
      <dgm:spPr>
        <a:solidFill>
          <a:srgbClr val="FF0000"/>
        </a:solidFill>
      </dgm:spPr>
      <dgm:t>
        <a:bodyPr/>
        <a:lstStyle/>
        <a:p>
          <a:r>
            <a:rPr lang="en-US" b="1" dirty="0" err="1">
              <a:latin typeface="Arial" panose="020B0604020202020204" pitchFamily="34" charset="0"/>
              <a:cs typeface="Arial" panose="020B0604020202020204" pitchFamily="34" charset="0"/>
            </a:rPr>
            <a:t>Nội</a:t>
          </a:r>
          <a:r>
            <a:rPr lang="en-US" b="1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b="1" dirty="0" err="1">
              <a:latin typeface="Arial" panose="020B0604020202020204" pitchFamily="34" charset="0"/>
              <a:cs typeface="Arial" panose="020B0604020202020204" pitchFamily="34" charset="0"/>
            </a:rPr>
            <a:t>khoa</a:t>
          </a:r>
          <a:endParaRPr lang="en-US" b="1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BA48F3C4-EC78-47E2-81E3-5F83AC377F8D}" type="parTrans" cxnId="{F3DEF3D0-1259-4078-851B-3D0C4BD5AD95}">
      <dgm:prSet/>
      <dgm:spPr/>
      <dgm:t>
        <a:bodyPr/>
        <a:lstStyle/>
        <a:p>
          <a:endParaRPr lang="en-US"/>
        </a:p>
      </dgm:t>
    </dgm:pt>
    <dgm:pt modelId="{35593DAA-15B6-4416-9EF2-C16B8D0724F5}" type="sibTrans" cxnId="{F3DEF3D0-1259-4078-851B-3D0C4BD5AD95}">
      <dgm:prSet/>
      <dgm:spPr/>
      <dgm:t>
        <a:bodyPr/>
        <a:lstStyle/>
        <a:p>
          <a:endParaRPr lang="en-US"/>
        </a:p>
      </dgm:t>
    </dgm:pt>
    <dgm:pt modelId="{7660F2F5-D3D9-4F8F-B49E-7577D6BCAE45}">
      <dgm:prSet phldrT="[Text]"/>
      <dgm:spPr>
        <a:solidFill>
          <a:srgbClr val="FF0000"/>
        </a:solidFill>
      </dgm:spPr>
      <dgm:t>
        <a:bodyPr/>
        <a:lstStyle/>
        <a:p>
          <a:r>
            <a:rPr lang="en-US" b="1" dirty="0" err="1">
              <a:latin typeface="Arial" panose="020B0604020202020204" pitchFamily="34" charset="0"/>
              <a:cs typeface="Arial" panose="020B0604020202020204" pitchFamily="34" charset="0"/>
            </a:rPr>
            <a:t>Ngoại</a:t>
          </a:r>
          <a:r>
            <a:rPr lang="en-US" b="1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b="1" dirty="0" err="1">
              <a:latin typeface="Arial" panose="020B0604020202020204" pitchFamily="34" charset="0"/>
              <a:cs typeface="Arial" panose="020B0604020202020204" pitchFamily="34" charset="0"/>
            </a:rPr>
            <a:t>khoa</a:t>
          </a:r>
          <a:endParaRPr lang="en-US" b="1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3995C20E-64A1-48E7-AC20-99EE91AFEFA5}" type="parTrans" cxnId="{3F22464A-7D95-435D-83EB-A4557239FC69}">
      <dgm:prSet/>
      <dgm:spPr/>
      <dgm:t>
        <a:bodyPr/>
        <a:lstStyle/>
        <a:p>
          <a:endParaRPr lang="en-US"/>
        </a:p>
      </dgm:t>
    </dgm:pt>
    <dgm:pt modelId="{418BF9BB-C910-4A93-B98A-C088B66E283C}" type="sibTrans" cxnId="{3F22464A-7D95-435D-83EB-A4557239FC69}">
      <dgm:prSet/>
      <dgm:spPr/>
      <dgm:t>
        <a:bodyPr/>
        <a:lstStyle/>
        <a:p>
          <a:endParaRPr lang="en-US"/>
        </a:p>
      </dgm:t>
    </dgm:pt>
    <dgm:pt modelId="{A0B0C732-256C-4F24-8C04-37AAC1F10145}">
      <dgm:prSet phldrT="[Text]"/>
      <dgm:spPr>
        <a:solidFill>
          <a:srgbClr val="92D050"/>
        </a:solidFill>
      </dgm:spPr>
      <dgm:t>
        <a:bodyPr/>
        <a:lstStyle/>
        <a:p>
          <a:r>
            <a:rPr lang="en-US" b="1" dirty="0" err="1">
              <a:latin typeface="Arial" panose="020B0604020202020204" pitchFamily="34" charset="0"/>
              <a:cs typeface="Arial" panose="020B0604020202020204" pitchFamily="34" charset="0"/>
            </a:rPr>
            <a:t>Không</a:t>
          </a:r>
          <a:r>
            <a:rPr lang="en-US" b="1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b="1" dirty="0" err="1">
              <a:latin typeface="Arial" panose="020B0604020202020204" pitchFamily="34" charset="0"/>
              <a:cs typeface="Arial" panose="020B0604020202020204" pitchFamily="34" charset="0"/>
            </a:rPr>
            <a:t>triệu</a:t>
          </a:r>
          <a:r>
            <a:rPr lang="en-US" b="1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b="1" dirty="0" err="1">
              <a:latin typeface="Arial" panose="020B0604020202020204" pitchFamily="34" charset="0"/>
              <a:cs typeface="Arial" panose="020B0604020202020204" pitchFamily="34" charset="0"/>
            </a:rPr>
            <a:t>chứng</a:t>
          </a:r>
          <a:endParaRPr lang="en-US" b="1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F49F9C2F-8D90-4E12-87F9-0959EA36FB34}" type="parTrans" cxnId="{7874A9B9-9072-45A5-B00F-D2A8020E71A9}">
      <dgm:prSet/>
      <dgm:spPr/>
      <dgm:t>
        <a:bodyPr/>
        <a:lstStyle/>
        <a:p>
          <a:endParaRPr lang="en-US"/>
        </a:p>
      </dgm:t>
    </dgm:pt>
    <dgm:pt modelId="{ABBAA0A7-5202-4154-BADE-112BB0B2E408}" type="sibTrans" cxnId="{7874A9B9-9072-45A5-B00F-D2A8020E71A9}">
      <dgm:prSet/>
      <dgm:spPr/>
      <dgm:t>
        <a:bodyPr/>
        <a:lstStyle/>
        <a:p>
          <a:endParaRPr lang="en-US"/>
        </a:p>
      </dgm:t>
    </dgm:pt>
    <dgm:pt modelId="{72DCB9B3-923C-46BB-8D0D-CF8A789783DD}">
      <dgm:prSet phldrT="[Text]"/>
      <dgm:spPr>
        <a:solidFill>
          <a:srgbClr val="92D050"/>
        </a:solidFill>
      </dgm:spPr>
      <dgm:t>
        <a:bodyPr/>
        <a:lstStyle/>
        <a:p>
          <a:r>
            <a:rPr lang="en-US" b="1" dirty="0">
              <a:latin typeface="Arial" panose="020B0604020202020204" pitchFamily="34" charset="0"/>
              <a:cs typeface="Arial" panose="020B0604020202020204" pitchFamily="34" charset="0"/>
            </a:rPr>
            <a:t>Theo </a:t>
          </a:r>
          <a:r>
            <a:rPr lang="en-US" b="1" dirty="0" err="1">
              <a:latin typeface="Arial" panose="020B0604020202020204" pitchFamily="34" charset="0"/>
              <a:cs typeface="Arial" panose="020B0604020202020204" pitchFamily="34" charset="0"/>
            </a:rPr>
            <a:t>dõi</a:t>
          </a:r>
          <a:endParaRPr lang="en-US" b="1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689E1919-0267-495E-A7A5-D403C62F88AB}" type="parTrans" cxnId="{1F01B77C-D597-4B1C-8A35-314A25E1FF25}">
      <dgm:prSet/>
      <dgm:spPr/>
      <dgm:t>
        <a:bodyPr/>
        <a:lstStyle/>
        <a:p>
          <a:endParaRPr lang="en-US"/>
        </a:p>
      </dgm:t>
    </dgm:pt>
    <dgm:pt modelId="{BDB16448-9A49-4619-8E99-D8DFF67FF1BC}" type="sibTrans" cxnId="{1F01B77C-D597-4B1C-8A35-314A25E1FF25}">
      <dgm:prSet/>
      <dgm:spPr/>
      <dgm:t>
        <a:bodyPr/>
        <a:lstStyle/>
        <a:p>
          <a:endParaRPr lang="en-US"/>
        </a:p>
      </dgm:t>
    </dgm:pt>
    <dgm:pt modelId="{849A635F-C272-40FE-B4C0-C84CCA1B68FC}" type="pres">
      <dgm:prSet presAssocID="{06C81F53-4FB0-4706-B8B4-DDE2F6F5B2E0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4EA4D5B4-E053-4057-9998-A1009B195663}" type="pres">
      <dgm:prSet presAssocID="{5858BFF1-74DE-4C46-9C27-C10412E902E9}" presName="vertOne" presStyleCnt="0"/>
      <dgm:spPr/>
    </dgm:pt>
    <dgm:pt modelId="{2FF482BB-7876-40D1-85D1-18E5372650AA}" type="pres">
      <dgm:prSet presAssocID="{5858BFF1-74DE-4C46-9C27-C10412E902E9}" presName="txOn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223BDC9-AE7A-4C3F-9295-BA875A670208}" type="pres">
      <dgm:prSet presAssocID="{5858BFF1-74DE-4C46-9C27-C10412E902E9}" presName="parTransOne" presStyleCnt="0"/>
      <dgm:spPr/>
    </dgm:pt>
    <dgm:pt modelId="{F11FD1A3-767E-46C5-8A7B-7C58A9DA7300}" type="pres">
      <dgm:prSet presAssocID="{5858BFF1-74DE-4C46-9C27-C10412E902E9}" presName="horzOne" presStyleCnt="0"/>
      <dgm:spPr/>
    </dgm:pt>
    <dgm:pt modelId="{5728CC18-A093-4562-BC81-FDD8D5221ED6}" type="pres">
      <dgm:prSet presAssocID="{EEC9DF64-CFD2-45DC-AC66-37FBBC052708}" presName="vertTwo" presStyleCnt="0"/>
      <dgm:spPr/>
    </dgm:pt>
    <dgm:pt modelId="{81AD98E6-9B79-46EE-A7EC-77F472C1280F}" type="pres">
      <dgm:prSet presAssocID="{EEC9DF64-CFD2-45DC-AC66-37FBBC052708}" presName="txTwo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63BA74C-6D6C-49EE-B232-1132711BFD93}" type="pres">
      <dgm:prSet presAssocID="{EEC9DF64-CFD2-45DC-AC66-37FBBC052708}" presName="parTransTwo" presStyleCnt="0"/>
      <dgm:spPr/>
    </dgm:pt>
    <dgm:pt modelId="{7CA2F1C6-E8FE-44FB-A00E-D720C7C7FFBC}" type="pres">
      <dgm:prSet presAssocID="{EEC9DF64-CFD2-45DC-AC66-37FBBC052708}" presName="horzTwo" presStyleCnt="0"/>
      <dgm:spPr/>
    </dgm:pt>
    <dgm:pt modelId="{D7C759A2-4959-41F9-95B7-9D996FD12A46}" type="pres">
      <dgm:prSet presAssocID="{ACB56F05-BB3A-4599-9445-694916FCE302}" presName="vertThree" presStyleCnt="0"/>
      <dgm:spPr/>
    </dgm:pt>
    <dgm:pt modelId="{B5656006-44E0-42E5-B539-91118B38D73C}" type="pres">
      <dgm:prSet presAssocID="{ACB56F05-BB3A-4599-9445-694916FCE302}" presName="txThree" presStyleLbl="node3" presStyleIdx="0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478D181-8F30-40B6-9DC0-542433780A7D}" type="pres">
      <dgm:prSet presAssocID="{ACB56F05-BB3A-4599-9445-694916FCE302}" presName="horzThree" presStyleCnt="0"/>
      <dgm:spPr/>
    </dgm:pt>
    <dgm:pt modelId="{432D4901-35AF-4F68-B7F8-8BEE7D1BF8F7}" type="pres">
      <dgm:prSet presAssocID="{35593DAA-15B6-4416-9EF2-C16B8D0724F5}" presName="sibSpaceThree" presStyleCnt="0"/>
      <dgm:spPr/>
    </dgm:pt>
    <dgm:pt modelId="{7BD24FB5-27C2-4ADC-B137-5E771348E7C1}" type="pres">
      <dgm:prSet presAssocID="{7660F2F5-D3D9-4F8F-B49E-7577D6BCAE45}" presName="vertThree" presStyleCnt="0"/>
      <dgm:spPr/>
    </dgm:pt>
    <dgm:pt modelId="{0903C6A4-06CE-4002-A233-5AEB21C210DC}" type="pres">
      <dgm:prSet presAssocID="{7660F2F5-D3D9-4F8F-B49E-7577D6BCAE45}" presName="txThree" presStyleLbl="node3" presStyleIdx="1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35AB4DE-725D-40C8-87A9-53EF53F6E69B}" type="pres">
      <dgm:prSet presAssocID="{7660F2F5-D3D9-4F8F-B49E-7577D6BCAE45}" presName="horzThree" presStyleCnt="0"/>
      <dgm:spPr/>
    </dgm:pt>
    <dgm:pt modelId="{0A528898-B095-4579-93DD-9846E8C441AF}" type="pres">
      <dgm:prSet presAssocID="{E82BF675-FA24-4EC2-8D3E-687C4071B7E8}" presName="sibSpaceTwo" presStyleCnt="0"/>
      <dgm:spPr/>
    </dgm:pt>
    <dgm:pt modelId="{B4202EE8-19C8-4694-A780-81C14EFF9A33}" type="pres">
      <dgm:prSet presAssocID="{A0B0C732-256C-4F24-8C04-37AAC1F10145}" presName="vertTwo" presStyleCnt="0"/>
      <dgm:spPr/>
    </dgm:pt>
    <dgm:pt modelId="{AC449D9F-0C40-4938-8F58-5533C8E0EB01}" type="pres">
      <dgm:prSet presAssocID="{A0B0C732-256C-4F24-8C04-37AAC1F10145}" presName="txTwo" presStyleLbl="node2" presStyleIdx="1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D115107-A1E6-4445-9B32-8B04709DD41D}" type="pres">
      <dgm:prSet presAssocID="{A0B0C732-256C-4F24-8C04-37AAC1F10145}" presName="parTransTwo" presStyleCnt="0"/>
      <dgm:spPr/>
    </dgm:pt>
    <dgm:pt modelId="{D7DBBF4D-6278-4019-85C3-7E6EB3C05141}" type="pres">
      <dgm:prSet presAssocID="{A0B0C732-256C-4F24-8C04-37AAC1F10145}" presName="horzTwo" presStyleCnt="0"/>
      <dgm:spPr/>
    </dgm:pt>
    <dgm:pt modelId="{2E85A0EB-E83C-4F66-85B4-7CF007801C58}" type="pres">
      <dgm:prSet presAssocID="{72DCB9B3-923C-46BB-8D0D-CF8A789783DD}" presName="vertThree" presStyleCnt="0"/>
      <dgm:spPr/>
    </dgm:pt>
    <dgm:pt modelId="{D43CCBB7-C096-423C-8011-62BCC29C7F38}" type="pres">
      <dgm:prSet presAssocID="{72DCB9B3-923C-46BB-8D0D-CF8A789783DD}" presName="txThree" presStyleLbl="node3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A7229D3-F087-4E76-B55B-2B57C8C207FB}" type="pres">
      <dgm:prSet presAssocID="{72DCB9B3-923C-46BB-8D0D-CF8A789783DD}" presName="horzThree" presStyleCnt="0"/>
      <dgm:spPr/>
    </dgm:pt>
  </dgm:ptLst>
  <dgm:cxnLst>
    <dgm:cxn modelId="{4877CBA3-556A-44B7-B03C-008370743BD0}" type="presOf" srcId="{ACB56F05-BB3A-4599-9445-694916FCE302}" destId="{B5656006-44E0-42E5-B539-91118B38D73C}" srcOrd="0" destOrd="0" presId="urn:microsoft.com/office/officeart/2005/8/layout/hierarchy4"/>
    <dgm:cxn modelId="{4A88ADF0-16EE-4E5B-9921-B326B6E9882F}" type="presOf" srcId="{EEC9DF64-CFD2-45DC-AC66-37FBBC052708}" destId="{81AD98E6-9B79-46EE-A7EC-77F472C1280F}" srcOrd="0" destOrd="0" presId="urn:microsoft.com/office/officeart/2005/8/layout/hierarchy4"/>
    <dgm:cxn modelId="{F356F9BB-855D-46F1-BF98-505681693196}" type="presOf" srcId="{5858BFF1-74DE-4C46-9C27-C10412E902E9}" destId="{2FF482BB-7876-40D1-85D1-18E5372650AA}" srcOrd="0" destOrd="0" presId="urn:microsoft.com/office/officeart/2005/8/layout/hierarchy4"/>
    <dgm:cxn modelId="{C58BD065-7410-4877-955E-6503A5F6320E}" type="presOf" srcId="{06C81F53-4FB0-4706-B8B4-DDE2F6F5B2E0}" destId="{849A635F-C272-40FE-B4C0-C84CCA1B68FC}" srcOrd="0" destOrd="0" presId="urn:microsoft.com/office/officeart/2005/8/layout/hierarchy4"/>
    <dgm:cxn modelId="{1F01B77C-D597-4B1C-8A35-314A25E1FF25}" srcId="{A0B0C732-256C-4F24-8C04-37AAC1F10145}" destId="{72DCB9B3-923C-46BB-8D0D-CF8A789783DD}" srcOrd="0" destOrd="0" parTransId="{689E1919-0267-495E-A7A5-D403C62F88AB}" sibTransId="{BDB16448-9A49-4619-8E99-D8DFF67FF1BC}"/>
    <dgm:cxn modelId="{938AABBB-8205-4A52-A4F8-871024C127CF}" srcId="{5858BFF1-74DE-4C46-9C27-C10412E902E9}" destId="{EEC9DF64-CFD2-45DC-AC66-37FBBC052708}" srcOrd="0" destOrd="0" parTransId="{684121E3-FEAA-4B97-B219-AC979B830034}" sibTransId="{E82BF675-FA24-4EC2-8D3E-687C4071B7E8}"/>
    <dgm:cxn modelId="{7874A9B9-9072-45A5-B00F-D2A8020E71A9}" srcId="{5858BFF1-74DE-4C46-9C27-C10412E902E9}" destId="{A0B0C732-256C-4F24-8C04-37AAC1F10145}" srcOrd="1" destOrd="0" parTransId="{F49F9C2F-8D90-4E12-87F9-0959EA36FB34}" sibTransId="{ABBAA0A7-5202-4154-BADE-112BB0B2E408}"/>
    <dgm:cxn modelId="{7C904EE3-C5A1-4763-990C-447F73744B31}" type="presOf" srcId="{72DCB9B3-923C-46BB-8D0D-CF8A789783DD}" destId="{D43CCBB7-C096-423C-8011-62BCC29C7F38}" srcOrd="0" destOrd="0" presId="urn:microsoft.com/office/officeart/2005/8/layout/hierarchy4"/>
    <dgm:cxn modelId="{F3DEF3D0-1259-4078-851B-3D0C4BD5AD95}" srcId="{EEC9DF64-CFD2-45DC-AC66-37FBBC052708}" destId="{ACB56F05-BB3A-4599-9445-694916FCE302}" srcOrd="0" destOrd="0" parTransId="{BA48F3C4-EC78-47E2-81E3-5F83AC377F8D}" sibTransId="{35593DAA-15B6-4416-9EF2-C16B8D0724F5}"/>
    <dgm:cxn modelId="{C44C0A3F-B200-486E-82A3-16E6EB0E41F8}" type="presOf" srcId="{7660F2F5-D3D9-4F8F-B49E-7577D6BCAE45}" destId="{0903C6A4-06CE-4002-A233-5AEB21C210DC}" srcOrd="0" destOrd="0" presId="urn:microsoft.com/office/officeart/2005/8/layout/hierarchy4"/>
    <dgm:cxn modelId="{C84947A9-F8F4-42FD-BBF5-BD0104FEE21F}" type="presOf" srcId="{A0B0C732-256C-4F24-8C04-37AAC1F10145}" destId="{AC449D9F-0C40-4938-8F58-5533C8E0EB01}" srcOrd="0" destOrd="0" presId="urn:microsoft.com/office/officeart/2005/8/layout/hierarchy4"/>
    <dgm:cxn modelId="{3F22464A-7D95-435D-83EB-A4557239FC69}" srcId="{EEC9DF64-CFD2-45DC-AC66-37FBBC052708}" destId="{7660F2F5-D3D9-4F8F-B49E-7577D6BCAE45}" srcOrd="1" destOrd="0" parTransId="{3995C20E-64A1-48E7-AC20-99EE91AFEFA5}" sibTransId="{418BF9BB-C910-4A93-B98A-C088B66E283C}"/>
    <dgm:cxn modelId="{ADF30111-A6BF-4661-A7CE-EE5918F96134}" srcId="{06C81F53-4FB0-4706-B8B4-DDE2F6F5B2E0}" destId="{5858BFF1-74DE-4C46-9C27-C10412E902E9}" srcOrd="0" destOrd="0" parTransId="{BDAFBF9D-36ED-4CE8-825C-BE68BC3007CF}" sibTransId="{347CF3CD-B472-4B0C-9E52-CB22BF2F6111}"/>
    <dgm:cxn modelId="{A40269EE-4E3D-4916-893E-AF45105F7834}" type="presParOf" srcId="{849A635F-C272-40FE-B4C0-C84CCA1B68FC}" destId="{4EA4D5B4-E053-4057-9998-A1009B195663}" srcOrd="0" destOrd="0" presId="urn:microsoft.com/office/officeart/2005/8/layout/hierarchy4"/>
    <dgm:cxn modelId="{7FA705CB-99FE-4021-96E4-B8537C8938AE}" type="presParOf" srcId="{4EA4D5B4-E053-4057-9998-A1009B195663}" destId="{2FF482BB-7876-40D1-85D1-18E5372650AA}" srcOrd="0" destOrd="0" presId="urn:microsoft.com/office/officeart/2005/8/layout/hierarchy4"/>
    <dgm:cxn modelId="{CF4C30D5-D1AC-4C65-88F5-7CEF940ABF0E}" type="presParOf" srcId="{4EA4D5B4-E053-4057-9998-A1009B195663}" destId="{6223BDC9-AE7A-4C3F-9295-BA875A670208}" srcOrd="1" destOrd="0" presId="urn:microsoft.com/office/officeart/2005/8/layout/hierarchy4"/>
    <dgm:cxn modelId="{1DAC819D-EB1C-4ECE-93CA-FF2CFE69BD53}" type="presParOf" srcId="{4EA4D5B4-E053-4057-9998-A1009B195663}" destId="{F11FD1A3-767E-46C5-8A7B-7C58A9DA7300}" srcOrd="2" destOrd="0" presId="urn:microsoft.com/office/officeart/2005/8/layout/hierarchy4"/>
    <dgm:cxn modelId="{3C146AD7-331C-429F-B33F-1285E5FF7005}" type="presParOf" srcId="{F11FD1A3-767E-46C5-8A7B-7C58A9DA7300}" destId="{5728CC18-A093-4562-BC81-FDD8D5221ED6}" srcOrd="0" destOrd="0" presId="urn:microsoft.com/office/officeart/2005/8/layout/hierarchy4"/>
    <dgm:cxn modelId="{D8B61C35-8E10-4533-A5DB-B713B918DF07}" type="presParOf" srcId="{5728CC18-A093-4562-BC81-FDD8D5221ED6}" destId="{81AD98E6-9B79-46EE-A7EC-77F472C1280F}" srcOrd="0" destOrd="0" presId="urn:microsoft.com/office/officeart/2005/8/layout/hierarchy4"/>
    <dgm:cxn modelId="{F3EB5C03-DDD4-481A-A32F-D2B6931B1555}" type="presParOf" srcId="{5728CC18-A093-4562-BC81-FDD8D5221ED6}" destId="{B63BA74C-6D6C-49EE-B232-1132711BFD93}" srcOrd="1" destOrd="0" presId="urn:microsoft.com/office/officeart/2005/8/layout/hierarchy4"/>
    <dgm:cxn modelId="{6AFABCD6-D720-4A05-8C74-A9AA096E085C}" type="presParOf" srcId="{5728CC18-A093-4562-BC81-FDD8D5221ED6}" destId="{7CA2F1C6-E8FE-44FB-A00E-D720C7C7FFBC}" srcOrd="2" destOrd="0" presId="urn:microsoft.com/office/officeart/2005/8/layout/hierarchy4"/>
    <dgm:cxn modelId="{35C0CE89-AC22-4989-BBCE-673F118F0141}" type="presParOf" srcId="{7CA2F1C6-E8FE-44FB-A00E-D720C7C7FFBC}" destId="{D7C759A2-4959-41F9-95B7-9D996FD12A46}" srcOrd="0" destOrd="0" presId="urn:microsoft.com/office/officeart/2005/8/layout/hierarchy4"/>
    <dgm:cxn modelId="{7B85347F-9829-4FF4-8ECA-4F527B12A834}" type="presParOf" srcId="{D7C759A2-4959-41F9-95B7-9D996FD12A46}" destId="{B5656006-44E0-42E5-B539-91118B38D73C}" srcOrd="0" destOrd="0" presId="urn:microsoft.com/office/officeart/2005/8/layout/hierarchy4"/>
    <dgm:cxn modelId="{6118AE0A-BAF2-4531-AB14-46B22BFB92F8}" type="presParOf" srcId="{D7C759A2-4959-41F9-95B7-9D996FD12A46}" destId="{1478D181-8F30-40B6-9DC0-542433780A7D}" srcOrd="1" destOrd="0" presId="urn:microsoft.com/office/officeart/2005/8/layout/hierarchy4"/>
    <dgm:cxn modelId="{D214FBFE-FAAD-43BF-B927-FE66B2FDC964}" type="presParOf" srcId="{7CA2F1C6-E8FE-44FB-A00E-D720C7C7FFBC}" destId="{432D4901-35AF-4F68-B7F8-8BEE7D1BF8F7}" srcOrd="1" destOrd="0" presId="urn:microsoft.com/office/officeart/2005/8/layout/hierarchy4"/>
    <dgm:cxn modelId="{3A90247C-5AA9-4CB4-A34E-EEC51DF71B1A}" type="presParOf" srcId="{7CA2F1C6-E8FE-44FB-A00E-D720C7C7FFBC}" destId="{7BD24FB5-27C2-4ADC-B137-5E771348E7C1}" srcOrd="2" destOrd="0" presId="urn:microsoft.com/office/officeart/2005/8/layout/hierarchy4"/>
    <dgm:cxn modelId="{4983D3DF-A69D-4741-8873-37710B52F0B0}" type="presParOf" srcId="{7BD24FB5-27C2-4ADC-B137-5E771348E7C1}" destId="{0903C6A4-06CE-4002-A233-5AEB21C210DC}" srcOrd="0" destOrd="0" presId="urn:microsoft.com/office/officeart/2005/8/layout/hierarchy4"/>
    <dgm:cxn modelId="{694E1377-E9EA-4D51-A5F1-940C62884A38}" type="presParOf" srcId="{7BD24FB5-27C2-4ADC-B137-5E771348E7C1}" destId="{B35AB4DE-725D-40C8-87A9-53EF53F6E69B}" srcOrd="1" destOrd="0" presId="urn:microsoft.com/office/officeart/2005/8/layout/hierarchy4"/>
    <dgm:cxn modelId="{91173033-AFE2-43D0-A53B-8C38C65DBA80}" type="presParOf" srcId="{F11FD1A3-767E-46C5-8A7B-7C58A9DA7300}" destId="{0A528898-B095-4579-93DD-9846E8C441AF}" srcOrd="1" destOrd="0" presId="urn:microsoft.com/office/officeart/2005/8/layout/hierarchy4"/>
    <dgm:cxn modelId="{D087EEC0-74EA-4CB5-B2EF-A9D8C417364C}" type="presParOf" srcId="{F11FD1A3-767E-46C5-8A7B-7C58A9DA7300}" destId="{B4202EE8-19C8-4694-A780-81C14EFF9A33}" srcOrd="2" destOrd="0" presId="urn:microsoft.com/office/officeart/2005/8/layout/hierarchy4"/>
    <dgm:cxn modelId="{83D2533D-2EA9-4E83-8C12-128F1010CFE3}" type="presParOf" srcId="{B4202EE8-19C8-4694-A780-81C14EFF9A33}" destId="{AC449D9F-0C40-4938-8F58-5533C8E0EB01}" srcOrd="0" destOrd="0" presId="urn:microsoft.com/office/officeart/2005/8/layout/hierarchy4"/>
    <dgm:cxn modelId="{EDF041D8-C1A2-4973-A603-FA89F730ACAC}" type="presParOf" srcId="{B4202EE8-19C8-4694-A780-81C14EFF9A33}" destId="{9D115107-A1E6-4445-9B32-8B04709DD41D}" srcOrd="1" destOrd="0" presId="urn:microsoft.com/office/officeart/2005/8/layout/hierarchy4"/>
    <dgm:cxn modelId="{D0B35726-32A8-47E1-8269-AAE949E15403}" type="presParOf" srcId="{B4202EE8-19C8-4694-A780-81C14EFF9A33}" destId="{D7DBBF4D-6278-4019-85C3-7E6EB3C05141}" srcOrd="2" destOrd="0" presId="urn:microsoft.com/office/officeart/2005/8/layout/hierarchy4"/>
    <dgm:cxn modelId="{27E90CFE-5DFC-472E-9191-0FCD47F5D214}" type="presParOf" srcId="{D7DBBF4D-6278-4019-85C3-7E6EB3C05141}" destId="{2E85A0EB-E83C-4F66-85B4-7CF007801C58}" srcOrd="0" destOrd="0" presId="urn:microsoft.com/office/officeart/2005/8/layout/hierarchy4"/>
    <dgm:cxn modelId="{42959035-EC0F-4684-924C-E3EDF4C6D866}" type="presParOf" srcId="{2E85A0EB-E83C-4F66-85B4-7CF007801C58}" destId="{D43CCBB7-C096-423C-8011-62BCC29C7F38}" srcOrd="0" destOrd="0" presId="urn:microsoft.com/office/officeart/2005/8/layout/hierarchy4"/>
    <dgm:cxn modelId="{796B8484-67CB-4841-979E-FD0E2BE9035B}" type="presParOf" srcId="{2E85A0EB-E83C-4F66-85B4-7CF007801C58}" destId="{3A7229D3-F087-4E76-B55B-2B57C8C207FB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C124768-9ADB-4137-BE33-155640EE7A12}" type="doc">
      <dgm:prSet loTypeId="urn:microsoft.com/office/officeart/2005/8/layout/radial6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F81711A-43B5-41B9-9D0C-5011413CB253}">
      <dgm:prSet phldrT="[Text]"/>
      <dgm:spPr>
        <a:solidFill>
          <a:srgbClr val="FF0000"/>
        </a:solidFill>
      </dgm:spPr>
      <dgm:t>
        <a:bodyPr/>
        <a:lstStyle/>
        <a:p>
          <a:r>
            <a:rPr lang="en-US" b="1" dirty="0" err="1">
              <a:latin typeface="Arial" panose="020B0604020202020204" pitchFamily="34" charset="0"/>
              <a:cs typeface="Arial" panose="020B0604020202020204" pitchFamily="34" charset="0"/>
            </a:rPr>
            <a:t>Người</a:t>
          </a:r>
          <a:r>
            <a:rPr lang="en-US" b="1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b="1" dirty="0" err="1">
              <a:latin typeface="Arial" panose="020B0604020202020204" pitchFamily="34" charset="0"/>
              <a:cs typeface="Arial" panose="020B0604020202020204" pitchFamily="34" charset="0"/>
            </a:rPr>
            <a:t>bệnh</a:t>
          </a:r>
          <a:endParaRPr lang="en-US" b="1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6028F851-7C01-4CEA-835B-72A638FA3942}" type="parTrans" cxnId="{30E7A26C-645E-4ACD-BDD4-CCB54045E5C4}">
      <dgm:prSet/>
      <dgm:spPr/>
      <dgm:t>
        <a:bodyPr/>
        <a:lstStyle/>
        <a:p>
          <a:endParaRPr lang="en-US"/>
        </a:p>
      </dgm:t>
    </dgm:pt>
    <dgm:pt modelId="{DFFA83DA-1663-4F2E-A701-711A219B7678}" type="sibTrans" cxnId="{30E7A26C-645E-4ACD-BDD4-CCB54045E5C4}">
      <dgm:prSet/>
      <dgm:spPr/>
      <dgm:t>
        <a:bodyPr/>
        <a:lstStyle/>
        <a:p>
          <a:endParaRPr lang="en-US"/>
        </a:p>
      </dgm:t>
    </dgm:pt>
    <dgm:pt modelId="{6D2DCDD9-4963-4E23-9CF1-3CC5629B234A}">
      <dgm:prSet phldrT="[Text]"/>
      <dgm:spPr/>
      <dgm:t>
        <a:bodyPr/>
        <a:lstStyle/>
        <a:p>
          <a:r>
            <a:rPr lang="en-US" b="1" dirty="0" err="1">
              <a:latin typeface="Arial" panose="020B0604020202020204" pitchFamily="34" charset="0"/>
              <a:cs typeface="Arial" panose="020B0604020202020204" pitchFamily="34" charset="0"/>
            </a:rPr>
            <a:t>Triệu</a:t>
          </a:r>
          <a:r>
            <a:rPr lang="en-US" b="1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b="1" dirty="0" err="1">
              <a:latin typeface="Arial" panose="020B0604020202020204" pitchFamily="34" charset="0"/>
              <a:cs typeface="Arial" panose="020B0604020202020204" pitchFamily="34" charset="0"/>
            </a:rPr>
            <a:t>chứng</a:t>
          </a:r>
          <a:endParaRPr lang="en-US" b="1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B0DCF14C-7101-457C-8FF4-622F6DF09E03}" type="parTrans" cxnId="{F15297F8-090F-42FE-9AD4-DD2A27877DC2}">
      <dgm:prSet/>
      <dgm:spPr/>
      <dgm:t>
        <a:bodyPr/>
        <a:lstStyle/>
        <a:p>
          <a:endParaRPr lang="en-US"/>
        </a:p>
      </dgm:t>
    </dgm:pt>
    <dgm:pt modelId="{977FC9EF-BB3D-4681-85AF-2D7ABF975213}" type="sibTrans" cxnId="{F15297F8-090F-42FE-9AD4-DD2A27877DC2}">
      <dgm:prSet/>
      <dgm:spPr/>
      <dgm:t>
        <a:bodyPr/>
        <a:lstStyle/>
        <a:p>
          <a:endParaRPr lang="en-US" b="1"/>
        </a:p>
      </dgm:t>
    </dgm:pt>
    <dgm:pt modelId="{25FFE280-0EBA-4AF6-B688-5D4326EFDF4C}">
      <dgm:prSet phldrT="[Text]"/>
      <dgm:spPr/>
      <dgm:t>
        <a:bodyPr/>
        <a:lstStyle/>
        <a:p>
          <a:r>
            <a:rPr lang="en-US" b="1" dirty="0" err="1">
              <a:latin typeface="Arial" panose="020B0604020202020204" pitchFamily="34" charset="0"/>
              <a:cs typeface="Arial" panose="020B0604020202020204" pitchFamily="34" charset="0"/>
            </a:rPr>
            <a:t>Vị</a:t>
          </a:r>
          <a:r>
            <a:rPr lang="en-US" b="1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b="1" dirty="0" err="1">
              <a:latin typeface="Arial" panose="020B0604020202020204" pitchFamily="34" charset="0"/>
              <a:cs typeface="Arial" panose="020B0604020202020204" pitchFamily="34" charset="0"/>
            </a:rPr>
            <a:t>trí</a:t>
          </a:r>
          <a:endParaRPr lang="en-US" b="1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BE0568F9-E945-44D3-B1A9-895BA3948E93}" type="parTrans" cxnId="{AB2B2918-4054-4130-AE23-0C4AC9BE838A}">
      <dgm:prSet/>
      <dgm:spPr/>
      <dgm:t>
        <a:bodyPr/>
        <a:lstStyle/>
        <a:p>
          <a:endParaRPr lang="en-US"/>
        </a:p>
      </dgm:t>
    </dgm:pt>
    <dgm:pt modelId="{17AAC2A3-BFD0-4247-8A51-724E1F123B0E}" type="sibTrans" cxnId="{AB2B2918-4054-4130-AE23-0C4AC9BE838A}">
      <dgm:prSet/>
      <dgm:spPr/>
      <dgm:t>
        <a:bodyPr/>
        <a:lstStyle/>
        <a:p>
          <a:endParaRPr lang="en-US" b="1"/>
        </a:p>
      </dgm:t>
    </dgm:pt>
    <dgm:pt modelId="{220BECA4-25DA-4D89-96F4-34F6FF24433A}">
      <dgm:prSet phldrT="[Text]"/>
      <dgm:spPr/>
      <dgm:t>
        <a:bodyPr/>
        <a:lstStyle/>
        <a:p>
          <a:r>
            <a:rPr lang="en-US" b="1" dirty="0" err="1">
              <a:latin typeface="Arial" panose="020B0604020202020204" pitchFamily="34" charset="0"/>
              <a:cs typeface="Arial" panose="020B0604020202020204" pitchFamily="34" charset="0"/>
            </a:rPr>
            <a:t>Tuổi</a:t>
          </a:r>
          <a:endParaRPr lang="en-US" b="1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B64A07A1-7AE6-4F57-AD3B-48FDA65C6079}" type="parTrans" cxnId="{EAE6AC86-8EE7-47ED-8B0C-784D12A6EC40}">
      <dgm:prSet/>
      <dgm:spPr/>
      <dgm:t>
        <a:bodyPr/>
        <a:lstStyle/>
        <a:p>
          <a:endParaRPr lang="en-US"/>
        </a:p>
      </dgm:t>
    </dgm:pt>
    <dgm:pt modelId="{18B0C68C-5DE1-4F63-AC55-A30AEB0BFA63}" type="sibTrans" cxnId="{EAE6AC86-8EE7-47ED-8B0C-784D12A6EC40}">
      <dgm:prSet/>
      <dgm:spPr/>
      <dgm:t>
        <a:bodyPr/>
        <a:lstStyle/>
        <a:p>
          <a:endParaRPr lang="en-US" b="1"/>
        </a:p>
      </dgm:t>
    </dgm:pt>
    <dgm:pt modelId="{7196A78F-75D8-47EE-8022-8B59218290CA}">
      <dgm:prSet phldrT="[Text]"/>
      <dgm:spPr/>
      <dgm:t>
        <a:bodyPr/>
        <a:lstStyle/>
        <a:p>
          <a:r>
            <a:rPr lang="en-US" b="1" dirty="0" err="1">
              <a:latin typeface="Arial" panose="020B0604020202020204" pitchFamily="34" charset="0"/>
              <a:cs typeface="Arial" panose="020B0604020202020204" pitchFamily="34" charset="0"/>
            </a:rPr>
            <a:t>Nguyện</a:t>
          </a:r>
          <a:r>
            <a:rPr lang="en-US" b="1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b="1" dirty="0" err="1">
              <a:latin typeface="Arial" panose="020B0604020202020204" pitchFamily="34" charset="0"/>
              <a:cs typeface="Arial" panose="020B0604020202020204" pitchFamily="34" charset="0"/>
            </a:rPr>
            <a:t>vọng</a:t>
          </a:r>
          <a:endParaRPr lang="en-US" b="1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AD487F80-6FAE-4018-BE80-68DD14C9E334}" type="parTrans" cxnId="{A4E0BF7B-49E2-49F8-9F03-CABD1BA07D16}">
      <dgm:prSet/>
      <dgm:spPr/>
      <dgm:t>
        <a:bodyPr/>
        <a:lstStyle/>
        <a:p>
          <a:endParaRPr lang="en-US"/>
        </a:p>
      </dgm:t>
    </dgm:pt>
    <dgm:pt modelId="{978B473A-AF7C-48AA-8503-630024F0E314}" type="sibTrans" cxnId="{A4E0BF7B-49E2-49F8-9F03-CABD1BA07D16}">
      <dgm:prSet/>
      <dgm:spPr/>
      <dgm:t>
        <a:bodyPr/>
        <a:lstStyle/>
        <a:p>
          <a:endParaRPr lang="en-US" b="1"/>
        </a:p>
      </dgm:t>
    </dgm:pt>
    <dgm:pt modelId="{10B46767-13B4-4C90-9D12-E2E9D087D6B1}">
      <dgm:prSet phldrT="[Text]"/>
      <dgm:spPr/>
      <dgm:t>
        <a:bodyPr/>
        <a:lstStyle/>
        <a:p>
          <a:r>
            <a:rPr lang="en-US" b="1" dirty="0" err="1">
              <a:latin typeface="Arial" panose="020B0604020202020204" pitchFamily="34" charset="0"/>
              <a:cs typeface="Arial" panose="020B0604020202020204" pitchFamily="34" charset="0"/>
            </a:rPr>
            <a:t>Tính</a:t>
          </a:r>
          <a:r>
            <a:rPr lang="en-US" b="1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b="1" dirty="0" err="1">
              <a:latin typeface="Arial" panose="020B0604020202020204" pitchFamily="34" charset="0"/>
              <a:cs typeface="Arial" panose="020B0604020202020204" pitchFamily="34" charset="0"/>
            </a:rPr>
            <a:t>sẵn</a:t>
          </a:r>
          <a:r>
            <a:rPr lang="en-US" b="1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b="1" dirty="0" err="1">
              <a:latin typeface="Arial" panose="020B0604020202020204" pitchFamily="34" charset="0"/>
              <a:cs typeface="Arial" panose="020B0604020202020204" pitchFamily="34" charset="0"/>
            </a:rPr>
            <a:t>có</a:t>
          </a:r>
          <a:endParaRPr lang="en-US" b="1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4706DE0-2D17-4D75-80AF-2944200A692A}" type="parTrans" cxnId="{7D47D375-6F0F-40CB-9426-1C9464632CEA}">
      <dgm:prSet/>
      <dgm:spPr/>
      <dgm:t>
        <a:bodyPr/>
        <a:lstStyle/>
        <a:p>
          <a:endParaRPr lang="en-US"/>
        </a:p>
      </dgm:t>
    </dgm:pt>
    <dgm:pt modelId="{D7F7694A-541C-411D-AFD4-7AF7D00A2099}" type="sibTrans" cxnId="{7D47D375-6F0F-40CB-9426-1C9464632CEA}">
      <dgm:prSet/>
      <dgm:spPr/>
      <dgm:t>
        <a:bodyPr/>
        <a:lstStyle/>
        <a:p>
          <a:endParaRPr lang="en-US" b="1"/>
        </a:p>
      </dgm:t>
    </dgm:pt>
    <dgm:pt modelId="{AB9DDE68-2EF2-490E-BE51-3F8BB0694B33}">
      <dgm:prSet phldrT="[Text]"/>
      <dgm:spPr/>
      <dgm:t>
        <a:bodyPr/>
        <a:lstStyle/>
        <a:p>
          <a:r>
            <a:rPr lang="en-US" b="1" dirty="0" err="1">
              <a:latin typeface="Arial" panose="020B0604020202020204" pitchFamily="34" charset="0"/>
              <a:cs typeface="Arial" panose="020B0604020202020204" pitchFamily="34" charset="0"/>
            </a:rPr>
            <a:t>Kinh</a:t>
          </a:r>
          <a:r>
            <a:rPr lang="en-US" b="1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b="1" dirty="0" err="1">
              <a:latin typeface="Arial" panose="020B0604020202020204" pitchFamily="34" charset="0"/>
              <a:cs typeface="Arial" panose="020B0604020202020204" pitchFamily="34" charset="0"/>
            </a:rPr>
            <a:t>nghiệm</a:t>
          </a:r>
          <a:endParaRPr lang="en-US" b="1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69228310-B12E-496C-B73F-4EB48DC733E4}" type="parTrans" cxnId="{72C41CFC-8751-4CA4-A1AD-31A63A7B2317}">
      <dgm:prSet/>
      <dgm:spPr/>
      <dgm:t>
        <a:bodyPr/>
        <a:lstStyle/>
        <a:p>
          <a:endParaRPr lang="en-US"/>
        </a:p>
      </dgm:t>
    </dgm:pt>
    <dgm:pt modelId="{2D08B81B-F198-4EAB-9A71-CA4CEEB4B820}" type="sibTrans" cxnId="{72C41CFC-8751-4CA4-A1AD-31A63A7B2317}">
      <dgm:prSet/>
      <dgm:spPr/>
      <dgm:t>
        <a:bodyPr/>
        <a:lstStyle/>
        <a:p>
          <a:endParaRPr lang="en-US" b="1"/>
        </a:p>
      </dgm:t>
    </dgm:pt>
    <dgm:pt modelId="{C2C48183-A7A4-4326-A16A-17379E5697E8}">
      <dgm:prSet phldrT="[Text]"/>
      <dgm:spPr/>
      <dgm:t>
        <a:bodyPr/>
        <a:lstStyle/>
        <a:p>
          <a:r>
            <a:rPr lang="en-US" b="1" dirty="0" err="1">
              <a:latin typeface="Arial" panose="020B0604020202020204" pitchFamily="34" charset="0"/>
              <a:cs typeface="Arial" panose="020B0604020202020204" pitchFamily="34" charset="0"/>
            </a:rPr>
            <a:t>Kích</a:t>
          </a:r>
          <a:r>
            <a:rPr lang="en-US" b="1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b="1" dirty="0" err="1">
              <a:latin typeface="Arial" panose="020B0604020202020204" pitchFamily="34" charset="0"/>
              <a:cs typeface="Arial" panose="020B0604020202020204" pitchFamily="34" charset="0"/>
            </a:rPr>
            <a:t>thước</a:t>
          </a:r>
          <a:endParaRPr lang="en-US" b="1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C1044A28-3EFE-4338-884C-F706C829873F}" type="parTrans" cxnId="{19C726B0-9E9B-42CA-981C-9D1AD17332CF}">
      <dgm:prSet/>
      <dgm:spPr/>
      <dgm:t>
        <a:bodyPr/>
        <a:lstStyle/>
        <a:p>
          <a:endParaRPr lang="en-US"/>
        </a:p>
      </dgm:t>
    </dgm:pt>
    <dgm:pt modelId="{27CB0B71-AA75-4B8F-8EF5-5FB51E98CB15}" type="sibTrans" cxnId="{19C726B0-9E9B-42CA-981C-9D1AD17332CF}">
      <dgm:prSet/>
      <dgm:spPr/>
      <dgm:t>
        <a:bodyPr/>
        <a:lstStyle/>
        <a:p>
          <a:endParaRPr lang="en-US"/>
        </a:p>
      </dgm:t>
    </dgm:pt>
    <dgm:pt modelId="{1629480C-659D-4682-A506-07D9CB7A93C7}" type="pres">
      <dgm:prSet presAssocID="{FC124768-9ADB-4137-BE33-155640EE7A12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1377145-6927-4A66-ABEE-964C99D4DDE4}" type="pres">
      <dgm:prSet presAssocID="{8F81711A-43B5-41B9-9D0C-5011413CB253}" presName="centerShape" presStyleLbl="node0" presStyleIdx="0" presStyleCnt="1"/>
      <dgm:spPr/>
      <dgm:t>
        <a:bodyPr/>
        <a:lstStyle/>
        <a:p>
          <a:endParaRPr lang="en-US"/>
        </a:p>
      </dgm:t>
    </dgm:pt>
    <dgm:pt modelId="{C94B3544-8452-4DB9-9526-50B09B3C9DF9}" type="pres">
      <dgm:prSet presAssocID="{6D2DCDD9-4963-4E23-9CF1-3CC5629B234A}" presName="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2182082-499A-42B7-9E23-8BD7CF27B4B6}" type="pres">
      <dgm:prSet presAssocID="{6D2DCDD9-4963-4E23-9CF1-3CC5629B234A}" presName="dummy" presStyleCnt="0"/>
      <dgm:spPr/>
    </dgm:pt>
    <dgm:pt modelId="{37C36E6D-889F-4DE5-90D3-623AD5184F7B}" type="pres">
      <dgm:prSet presAssocID="{977FC9EF-BB3D-4681-85AF-2D7ABF975213}" presName="sibTrans" presStyleLbl="sibTrans2D1" presStyleIdx="0" presStyleCnt="7"/>
      <dgm:spPr/>
      <dgm:t>
        <a:bodyPr/>
        <a:lstStyle/>
        <a:p>
          <a:endParaRPr lang="en-US"/>
        </a:p>
      </dgm:t>
    </dgm:pt>
    <dgm:pt modelId="{C6DE623B-0864-4FE7-B151-CE882DE53C2D}" type="pres">
      <dgm:prSet presAssocID="{25FFE280-0EBA-4AF6-B688-5D4326EFDF4C}" presName="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4CD88A4-4432-4752-B7BF-FD7BB6A54B9B}" type="pres">
      <dgm:prSet presAssocID="{25FFE280-0EBA-4AF6-B688-5D4326EFDF4C}" presName="dummy" presStyleCnt="0"/>
      <dgm:spPr/>
    </dgm:pt>
    <dgm:pt modelId="{E3A9369C-164C-492C-BD82-B3ECAE7ED56A}" type="pres">
      <dgm:prSet presAssocID="{17AAC2A3-BFD0-4247-8A51-724E1F123B0E}" presName="sibTrans" presStyleLbl="sibTrans2D1" presStyleIdx="1" presStyleCnt="7"/>
      <dgm:spPr/>
      <dgm:t>
        <a:bodyPr/>
        <a:lstStyle/>
        <a:p>
          <a:endParaRPr lang="en-US"/>
        </a:p>
      </dgm:t>
    </dgm:pt>
    <dgm:pt modelId="{FE7AEFDA-D614-441E-9956-AF50C4A6B348}" type="pres">
      <dgm:prSet presAssocID="{C2C48183-A7A4-4326-A16A-17379E5697E8}" presName="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0D9344E-AE36-47C1-8175-0B1CC8A919AD}" type="pres">
      <dgm:prSet presAssocID="{C2C48183-A7A4-4326-A16A-17379E5697E8}" presName="dummy" presStyleCnt="0"/>
      <dgm:spPr/>
    </dgm:pt>
    <dgm:pt modelId="{E7B82594-5336-4C50-BB3F-ADE40EEDC277}" type="pres">
      <dgm:prSet presAssocID="{27CB0B71-AA75-4B8F-8EF5-5FB51E98CB15}" presName="sibTrans" presStyleLbl="sibTrans2D1" presStyleIdx="2" presStyleCnt="7"/>
      <dgm:spPr/>
      <dgm:t>
        <a:bodyPr/>
        <a:lstStyle/>
        <a:p>
          <a:endParaRPr lang="en-US"/>
        </a:p>
      </dgm:t>
    </dgm:pt>
    <dgm:pt modelId="{EEA327F2-58F6-4647-9437-A3E29FB87C8F}" type="pres">
      <dgm:prSet presAssocID="{220BECA4-25DA-4D89-96F4-34F6FF24433A}" presName="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CA06710-782A-4EEC-82C4-2FCB55432154}" type="pres">
      <dgm:prSet presAssocID="{220BECA4-25DA-4D89-96F4-34F6FF24433A}" presName="dummy" presStyleCnt="0"/>
      <dgm:spPr/>
    </dgm:pt>
    <dgm:pt modelId="{E3680E90-AA6A-47EB-8032-FB566F6E36A8}" type="pres">
      <dgm:prSet presAssocID="{18B0C68C-5DE1-4F63-AC55-A30AEB0BFA63}" presName="sibTrans" presStyleLbl="sibTrans2D1" presStyleIdx="3" presStyleCnt="7"/>
      <dgm:spPr/>
      <dgm:t>
        <a:bodyPr/>
        <a:lstStyle/>
        <a:p>
          <a:endParaRPr lang="en-US"/>
        </a:p>
      </dgm:t>
    </dgm:pt>
    <dgm:pt modelId="{B1D6B3DC-45FC-454D-8179-767045D284BB}" type="pres">
      <dgm:prSet presAssocID="{7196A78F-75D8-47EE-8022-8B59218290CA}" presName="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8458A1E-6F4A-469A-82E1-A9750E077E12}" type="pres">
      <dgm:prSet presAssocID="{7196A78F-75D8-47EE-8022-8B59218290CA}" presName="dummy" presStyleCnt="0"/>
      <dgm:spPr/>
    </dgm:pt>
    <dgm:pt modelId="{E64777D5-57FF-4640-8E79-50ADFEC6E6ED}" type="pres">
      <dgm:prSet presAssocID="{978B473A-AF7C-48AA-8503-630024F0E314}" presName="sibTrans" presStyleLbl="sibTrans2D1" presStyleIdx="4" presStyleCnt="7"/>
      <dgm:spPr/>
      <dgm:t>
        <a:bodyPr/>
        <a:lstStyle/>
        <a:p>
          <a:endParaRPr lang="en-US"/>
        </a:p>
      </dgm:t>
    </dgm:pt>
    <dgm:pt modelId="{2FFDC9B3-9E1E-4A44-8CD7-BA85CC68CE57}" type="pres">
      <dgm:prSet presAssocID="{10B46767-13B4-4C90-9D12-E2E9D087D6B1}" presName="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8ED250A-0F63-4E55-8861-1B8D09C07083}" type="pres">
      <dgm:prSet presAssocID="{10B46767-13B4-4C90-9D12-E2E9D087D6B1}" presName="dummy" presStyleCnt="0"/>
      <dgm:spPr/>
    </dgm:pt>
    <dgm:pt modelId="{4F5BAEFE-D53D-4E93-BA74-D03B3ECB8BF1}" type="pres">
      <dgm:prSet presAssocID="{D7F7694A-541C-411D-AFD4-7AF7D00A2099}" presName="sibTrans" presStyleLbl="sibTrans2D1" presStyleIdx="5" presStyleCnt="7"/>
      <dgm:spPr/>
      <dgm:t>
        <a:bodyPr/>
        <a:lstStyle/>
        <a:p>
          <a:endParaRPr lang="en-US"/>
        </a:p>
      </dgm:t>
    </dgm:pt>
    <dgm:pt modelId="{2825D57B-5F11-435B-BBFF-AC6D378E35CC}" type="pres">
      <dgm:prSet presAssocID="{AB9DDE68-2EF2-490E-BE51-3F8BB0694B33}" presName="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30D098E-0995-41FB-8DFA-238A6EC57DD9}" type="pres">
      <dgm:prSet presAssocID="{AB9DDE68-2EF2-490E-BE51-3F8BB0694B33}" presName="dummy" presStyleCnt="0"/>
      <dgm:spPr/>
    </dgm:pt>
    <dgm:pt modelId="{D1577004-1F08-44FD-AE92-0302930E2C71}" type="pres">
      <dgm:prSet presAssocID="{2D08B81B-F198-4EAB-9A71-CA4CEEB4B820}" presName="sibTrans" presStyleLbl="sibTrans2D1" presStyleIdx="6" presStyleCnt="7"/>
      <dgm:spPr/>
      <dgm:t>
        <a:bodyPr/>
        <a:lstStyle/>
        <a:p>
          <a:endParaRPr lang="en-US"/>
        </a:p>
      </dgm:t>
    </dgm:pt>
  </dgm:ptLst>
  <dgm:cxnLst>
    <dgm:cxn modelId="{073A64F4-9A90-45CC-A80B-70999D2A1549}" type="presOf" srcId="{6D2DCDD9-4963-4E23-9CF1-3CC5629B234A}" destId="{C94B3544-8452-4DB9-9526-50B09B3C9DF9}" srcOrd="0" destOrd="0" presId="urn:microsoft.com/office/officeart/2005/8/layout/radial6"/>
    <dgm:cxn modelId="{A6DDAF5E-476B-46B9-805C-23B6A391CEC7}" type="presOf" srcId="{C2C48183-A7A4-4326-A16A-17379E5697E8}" destId="{FE7AEFDA-D614-441E-9956-AF50C4A6B348}" srcOrd="0" destOrd="0" presId="urn:microsoft.com/office/officeart/2005/8/layout/radial6"/>
    <dgm:cxn modelId="{1AF0513C-7DC4-4430-9768-2BAF939103FE}" type="presOf" srcId="{27CB0B71-AA75-4B8F-8EF5-5FB51E98CB15}" destId="{E7B82594-5336-4C50-BB3F-ADE40EEDC277}" srcOrd="0" destOrd="0" presId="urn:microsoft.com/office/officeart/2005/8/layout/radial6"/>
    <dgm:cxn modelId="{F15297F8-090F-42FE-9AD4-DD2A27877DC2}" srcId="{8F81711A-43B5-41B9-9D0C-5011413CB253}" destId="{6D2DCDD9-4963-4E23-9CF1-3CC5629B234A}" srcOrd="0" destOrd="0" parTransId="{B0DCF14C-7101-457C-8FF4-622F6DF09E03}" sibTransId="{977FC9EF-BB3D-4681-85AF-2D7ABF975213}"/>
    <dgm:cxn modelId="{19C726B0-9E9B-42CA-981C-9D1AD17332CF}" srcId="{8F81711A-43B5-41B9-9D0C-5011413CB253}" destId="{C2C48183-A7A4-4326-A16A-17379E5697E8}" srcOrd="2" destOrd="0" parTransId="{C1044A28-3EFE-4338-884C-F706C829873F}" sibTransId="{27CB0B71-AA75-4B8F-8EF5-5FB51E98CB15}"/>
    <dgm:cxn modelId="{C8D8AB60-2931-4BB6-8390-F740F9178355}" type="presOf" srcId="{FC124768-9ADB-4137-BE33-155640EE7A12}" destId="{1629480C-659D-4682-A506-07D9CB7A93C7}" srcOrd="0" destOrd="0" presId="urn:microsoft.com/office/officeart/2005/8/layout/radial6"/>
    <dgm:cxn modelId="{9CC2C215-EC76-464E-800F-642D4081194C}" type="presOf" srcId="{7196A78F-75D8-47EE-8022-8B59218290CA}" destId="{B1D6B3DC-45FC-454D-8179-767045D284BB}" srcOrd="0" destOrd="0" presId="urn:microsoft.com/office/officeart/2005/8/layout/radial6"/>
    <dgm:cxn modelId="{35D61638-7F71-4D30-BC73-65E0184070DF}" type="presOf" srcId="{977FC9EF-BB3D-4681-85AF-2D7ABF975213}" destId="{37C36E6D-889F-4DE5-90D3-623AD5184F7B}" srcOrd="0" destOrd="0" presId="urn:microsoft.com/office/officeart/2005/8/layout/radial6"/>
    <dgm:cxn modelId="{F59C2C94-C44B-40F7-A4B9-D26587C41F00}" type="presOf" srcId="{8F81711A-43B5-41B9-9D0C-5011413CB253}" destId="{71377145-6927-4A66-ABEE-964C99D4DDE4}" srcOrd="0" destOrd="0" presId="urn:microsoft.com/office/officeart/2005/8/layout/radial6"/>
    <dgm:cxn modelId="{52E64C36-3F01-4EBA-BBE9-E20BE2498D03}" type="presOf" srcId="{17AAC2A3-BFD0-4247-8A51-724E1F123B0E}" destId="{E3A9369C-164C-492C-BD82-B3ECAE7ED56A}" srcOrd="0" destOrd="0" presId="urn:microsoft.com/office/officeart/2005/8/layout/radial6"/>
    <dgm:cxn modelId="{7D47D375-6F0F-40CB-9426-1C9464632CEA}" srcId="{8F81711A-43B5-41B9-9D0C-5011413CB253}" destId="{10B46767-13B4-4C90-9D12-E2E9D087D6B1}" srcOrd="5" destOrd="0" parTransId="{D4706DE0-2D17-4D75-80AF-2944200A692A}" sibTransId="{D7F7694A-541C-411D-AFD4-7AF7D00A2099}"/>
    <dgm:cxn modelId="{1ECF32D7-1377-4564-BE55-DC2C3E2D3E32}" type="presOf" srcId="{18B0C68C-5DE1-4F63-AC55-A30AEB0BFA63}" destId="{E3680E90-AA6A-47EB-8032-FB566F6E36A8}" srcOrd="0" destOrd="0" presId="urn:microsoft.com/office/officeart/2005/8/layout/radial6"/>
    <dgm:cxn modelId="{30E7A26C-645E-4ACD-BDD4-CCB54045E5C4}" srcId="{FC124768-9ADB-4137-BE33-155640EE7A12}" destId="{8F81711A-43B5-41B9-9D0C-5011413CB253}" srcOrd="0" destOrd="0" parTransId="{6028F851-7C01-4CEA-835B-72A638FA3942}" sibTransId="{DFFA83DA-1663-4F2E-A701-711A219B7678}"/>
    <dgm:cxn modelId="{F91F6BE0-35D7-45FD-A341-217A52DF64C0}" type="presOf" srcId="{25FFE280-0EBA-4AF6-B688-5D4326EFDF4C}" destId="{C6DE623B-0864-4FE7-B151-CE882DE53C2D}" srcOrd="0" destOrd="0" presId="urn:microsoft.com/office/officeart/2005/8/layout/radial6"/>
    <dgm:cxn modelId="{AB2B2918-4054-4130-AE23-0C4AC9BE838A}" srcId="{8F81711A-43B5-41B9-9D0C-5011413CB253}" destId="{25FFE280-0EBA-4AF6-B688-5D4326EFDF4C}" srcOrd="1" destOrd="0" parTransId="{BE0568F9-E945-44D3-B1A9-895BA3948E93}" sibTransId="{17AAC2A3-BFD0-4247-8A51-724E1F123B0E}"/>
    <dgm:cxn modelId="{6D7D6AE2-A9C5-4C02-B5CF-FC8F488DEE7E}" type="presOf" srcId="{10B46767-13B4-4C90-9D12-E2E9D087D6B1}" destId="{2FFDC9B3-9E1E-4A44-8CD7-BA85CC68CE57}" srcOrd="0" destOrd="0" presId="urn:microsoft.com/office/officeart/2005/8/layout/radial6"/>
    <dgm:cxn modelId="{F9B8C983-88C2-4619-96C0-139E88F3DA6D}" type="presOf" srcId="{220BECA4-25DA-4D89-96F4-34F6FF24433A}" destId="{EEA327F2-58F6-4647-9437-A3E29FB87C8F}" srcOrd="0" destOrd="0" presId="urn:microsoft.com/office/officeart/2005/8/layout/radial6"/>
    <dgm:cxn modelId="{202EA38B-7ADA-4F01-8C36-72D9724B96EE}" type="presOf" srcId="{978B473A-AF7C-48AA-8503-630024F0E314}" destId="{E64777D5-57FF-4640-8E79-50ADFEC6E6ED}" srcOrd="0" destOrd="0" presId="urn:microsoft.com/office/officeart/2005/8/layout/radial6"/>
    <dgm:cxn modelId="{F4ED19EE-E16E-4336-8901-57EEE5EF936B}" type="presOf" srcId="{AB9DDE68-2EF2-490E-BE51-3F8BB0694B33}" destId="{2825D57B-5F11-435B-BBFF-AC6D378E35CC}" srcOrd="0" destOrd="0" presId="urn:microsoft.com/office/officeart/2005/8/layout/radial6"/>
    <dgm:cxn modelId="{A4E0BF7B-49E2-49F8-9F03-CABD1BA07D16}" srcId="{8F81711A-43B5-41B9-9D0C-5011413CB253}" destId="{7196A78F-75D8-47EE-8022-8B59218290CA}" srcOrd="4" destOrd="0" parTransId="{AD487F80-6FAE-4018-BE80-68DD14C9E334}" sibTransId="{978B473A-AF7C-48AA-8503-630024F0E314}"/>
    <dgm:cxn modelId="{72C41CFC-8751-4CA4-A1AD-31A63A7B2317}" srcId="{8F81711A-43B5-41B9-9D0C-5011413CB253}" destId="{AB9DDE68-2EF2-490E-BE51-3F8BB0694B33}" srcOrd="6" destOrd="0" parTransId="{69228310-B12E-496C-B73F-4EB48DC733E4}" sibTransId="{2D08B81B-F198-4EAB-9A71-CA4CEEB4B820}"/>
    <dgm:cxn modelId="{5CF69626-B149-489C-8AC3-304C416F658F}" type="presOf" srcId="{2D08B81B-F198-4EAB-9A71-CA4CEEB4B820}" destId="{D1577004-1F08-44FD-AE92-0302930E2C71}" srcOrd="0" destOrd="0" presId="urn:microsoft.com/office/officeart/2005/8/layout/radial6"/>
    <dgm:cxn modelId="{EAE6AC86-8EE7-47ED-8B0C-784D12A6EC40}" srcId="{8F81711A-43B5-41B9-9D0C-5011413CB253}" destId="{220BECA4-25DA-4D89-96F4-34F6FF24433A}" srcOrd="3" destOrd="0" parTransId="{B64A07A1-7AE6-4F57-AD3B-48FDA65C6079}" sibTransId="{18B0C68C-5DE1-4F63-AC55-A30AEB0BFA63}"/>
    <dgm:cxn modelId="{E45A2FF6-B553-4E1F-BCF3-7C69C805D8B6}" type="presOf" srcId="{D7F7694A-541C-411D-AFD4-7AF7D00A2099}" destId="{4F5BAEFE-D53D-4E93-BA74-D03B3ECB8BF1}" srcOrd="0" destOrd="0" presId="urn:microsoft.com/office/officeart/2005/8/layout/radial6"/>
    <dgm:cxn modelId="{6EEF3B0A-B974-406F-A700-ED2E4B1BBB68}" type="presParOf" srcId="{1629480C-659D-4682-A506-07D9CB7A93C7}" destId="{71377145-6927-4A66-ABEE-964C99D4DDE4}" srcOrd="0" destOrd="0" presId="urn:microsoft.com/office/officeart/2005/8/layout/radial6"/>
    <dgm:cxn modelId="{20F3F575-1AB4-4118-80FE-317B05EAF4C6}" type="presParOf" srcId="{1629480C-659D-4682-A506-07D9CB7A93C7}" destId="{C94B3544-8452-4DB9-9526-50B09B3C9DF9}" srcOrd="1" destOrd="0" presId="urn:microsoft.com/office/officeart/2005/8/layout/radial6"/>
    <dgm:cxn modelId="{711A95AC-2CDF-413E-BD41-B3057772D155}" type="presParOf" srcId="{1629480C-659D-4682-A506-07D9CB7A93C7}" destId="{92182082-499A-42B7-9E23-8BD7CF27B4B6}" srcOrd="2" destOrd="0" presId="urn:microsoft.com/office/officeart/2005/8/layout/radial6"/>
    <dgm:cxn modelId="{099FA020-AA7E-4250-B2D6-0EB862CC2FE1}" type="presParOf" srcId="{1629480C-659D-4682-A506-07D9CB7A93C7}" destId="{37C36E6D-889F-4DE5-90D3-623AD5184F7B}" srcOrd="3" destOrd="0" presId="urn:microsoft.com/office/officeart/2005/8/layout/radial6"/>
    <dgm:cxn modelId="{EFBB4CFE-713E-4071-95E6-E8B1AC4042CB}" type="presParOf" srcId="{1629480C-659D-4682-A506-07D9CB7A93C7}" destId="{C6DE623B-0864-4FE7-B151-CE882DE53C2D}" srcOrd="4" destOrd="0" presId="urn:microsoft.com/office/officeart/2005/8/layout/radial6"/>
    <dgm:cxn modelId="{3D849963-D51D-4AE8-AE11-181D9DDDFA8A}" type="presParOf" srcId="{1629480C-659D-4682-A506-07D9CB7A93C7}" destId="{34CD88A4-4432-4752-B7BF-FD7BB6A54B9B}" srcOrd="5" destOrd="0" presId="urn:microsoft.com/office/officeart/2005/8/layout/radial6"/>
    <dgm:cxn modelId="{D4E05A29-B80F-4CF1-A778-1C68AA413A14}" type="presParOf" srcId="{1629480C-659D-4682-A506-07D9CB7A93C7}" destId="{E3A9369C-164C-492C-BD82-B3ECAE7ED56A}" srcOrd="6" destOrd="0" presId="urn:microsoft.com/office/officeart/2005/8/layout/radial6"/>
    <dgm:cxn modelId="{6784E590-A1AF-440A-AF2F-BC160F97CDBC}" type="presParOf" srcId="{1629480C-659D-4682-A506-07D9CB7A93C7}" destId="{FE7AEFDA-D614-441E-9956-AF50C4A6B348}" srcOrd="7" destOrd="0" presId="urn:microsoft.com/office/officeart/2005/8/layout/radial6"/>
    <dgm:cxn modelId="{8429AC67-9F23-497B-905B-FDCF0C455937}" type="presParOf" srcId="{1629480C-659D-4682-A506-07D9CB7A93C7}" destId="{50D9344E-AE36-47C1-8175-0B1CC8A919AD}" srcOrd="8" destOrd="0" presId="urn:microsoft.com/office/officeart/2005/8/layout/radial6"/>
    <dgm:cxn modelId="{CB152A1E-C691-4D3D-87D6-C3F4BEAF4799}" type="presParOf" srcId="{1629480C-659D-4682-A506-07D9CB7A93C7}" destId="{E7B82594-5336-4C50-BB3F-ADE40EEDC277}" srcOrd="9" destOrd="0" presId="urn:microsoft.com/office/officeart/2005/8/layout/radial6"/>
    <dgm:cxn modelId="{3977BAC4-40FD-4FD8-98A8-E8808AF92700}" type="presParOf" srcId="{1629480C-659D-4682-A506-07D9CB7A93C7}" destId="{EEA327F2-58F6-4647-9437-A3E29FB87C8F}" srcOrd="10" destOrd="0" presId="urn:microsoft.com/office/officeart/2005/8/layout/radial6"/>
    <dgm:cxn modelId="{935A8787-10D9-4664-9656-E4123BB8EF83}" type="presParOf" srcId="{1629480C-659D-4682-A506-07D9CB7A93C7}" destId="{ECA06710-782A-4EEC-82C4-2FCB55432154}" srcOrd="11" destOrd="0" presId="urn:microsoft.com/office/officeart/2005/8/layout/radial6"/>
    <dgm:cxn modelId="{257A72BD-EA0F-4403-953D-11B450E9FCE2}" type="presParOf" srcId="{1629480C-659D-4682-A506-07D9CB7A93C7}" destId="{E3680E90-AA6A-47EB-8032-FB566F6E36A8}" srcOrd="12" destOrd="0" presId="urn:microsoft.com/office/officeart/2005/8/layout/radial6"/>
    <dgm:cxn modelId="{93ABABB5-BF9A-44AF-B466-440F6576CC1E}" type="presParOf" srcId="{1629480C-659D-4682-A506-07D9CB7A93C7}" destId="{B1D6B3DC-45FC-454D-8179-767045D284BB}" srcOrd="13" destOrd="0" presId="urn:microsoft.com/office/officeart/2005/8/layout/radial6"/>
    <dgm:cxn modelId="{3BF0772C-7CD8-470E-9F83-0608B3ABDDCD}" type="presParOf" srcId="{1629480C-659D-4682-A506-07D9CB7A93C7}" destId="{38458A1E-6F4A-469A-82E1-A9750E077E12}" srcOrd="14" destOrd="0" presId="urn:microsoft.com/office/officeart/2005/8/layout/radial6"/>
    <dgm:cxn modelId="{2327E0FA-D285-4D23-803F-BB7743C6757F}" type="presParOf" srcId="{1629480C-659D-4682-A506-07D9CB7A93C7}" destId="{E64777D5-57FF-4640-8E79-50ADFEC6E6ED}" srcOrd="15" destOrd="0" presId="urn:microsoft.com/office/officeart/2005/8/layout/radial6"/>
    <dgm:cxn modelId="{5B6A18D5-76FA-4F46-9B00-495626B0F811}" type="presParOf" srcId="{1629480C-659D-4682-A506-07D9CB7A93C7}" destId="{2FFDC9B3-9E1E-4A44-8CD7-BA85CC68CE57}" srcOrd="16" destOrd="0" presId="urn:microsoft.com/office/officeart/2005/8/layout/radial6"/>
    <dgm:cxn modelId="{72EC8A05-DD78-462C-BFE1-56F01AB0B75D}" type="presParOf" srcId="{1629480C-659D-4682-A506-07D9CB7A93C7}" destId="{68ED250A-0F63-4E55-8861-1B8D09C07083}" srcOrd="17" destOrd="0" presId="urn:microsoft.com/office/officeart/2005/8/layout/radial6"/>
    <dgm:cxn modelId="{2B96CF9B-BD44-4665-A8A4-B19F82678F1C}" type="presParOf" srcId="{1629480C-659D-4682-A506-07D9CB7A93C7}" destId="{4F5BAEFE-D53D-4E93-BA74-D03B3ECB8BF1}" srcOrd="18" destOrd="0" presId="urn:microsoft.com/office/officeart/2005/8/layout/radial6"/>
    <dgm:cxn modelId="{DA4C0475-C4D4-4828-AD40-51FD6874878C}" type="presParOf" srcId="{1629480C-659D-4682-A506-07D9CB7A93C7}" destId="{2825D57B-5F11-435B-BBFF-AC6D378E35CC}" srcOrd="19" destOrd="0" presId="urn:microsoft.com/office/officeart/2005/8/layout/radial6"/>
    <dgm:cxn modelId="{100CB238-17E2-4D25-ABA4-FB1B84107CEE}" type="presParOf" srcId="{1629480C-659D-4682-A506-07D9CB7A93C7}" destId="{C30D098E-0995-41FB-8DFA-238A6EC57DD9}" srcOrd="20" destOrd="0" presId="urn:microsoft.com/office/officeart/2005/8/layout/radial6"/>
    <dgm:cxn modelId="{9CBFADFE-C4E2-4BF3-A2D0-E93DEB177ADF}" type="presParOf" srcId="{1629480C-659D-4682-A506-07D9CB7A93C7}" destId="{D1577004-1F08-44FD-AE92-0302930E2C71}" srcOrd="21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5ED632D-F78B-407E-9A82-3FB1F91582C5}" type="doc">
      <dgm:prSet loTypeId="urn:microsoft.com/office/officeart/2005/8/layout/radial3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B6FC8F7-B1FB-46DC-92E2-1EC8D3167B06}">
      <dgm:prSet phldrT="[Text]"/>
      <dgm:spPr>
        <a:solidFill>
          <a:srgbClr val="FF0000">
            <a:alpha val="50000"/>
          </a:srgbClr>
        </a:solidFill>
      </dgm:spPr>
      <dgm:t>
        <a:bodyPr/>
        <a:lstStyle/>
        <a:p>
          <a:r>
            <a:rPr lang="en-US" b="1" dirty="0" err="1">
              <a:latin typeface="Arial" panose="020B0604020202020204" pitchFamily="34" charset="0"/>
              <a:cs typeface="Arial" panose="020B0604020202020204" pitchFamily="34" charset="0"/>
            </a:rPr>
            <a:t>Nội</a:t>
          </a:r>
          <a:r>
            <a:rPr lang="en-US" b="1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b="1" dirty="0" err="1">
              <a:latin typeface="Arial" panose="020B0604020202020204" pitchFamily="34" charset="0"/>
              <a:cs typeface="Arial" panose="020B0604020202020204" pitchFamily="34" charset="0"/>
            </a:rPr>
            <a:t>khoa</a:t>
          </a:r>
          <a:endParaRPr lang="en-US" b="1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F0F6E893-C45F-4D3A-B59E-FCBF19D6373E}" type="parTrans" cxnId="{20478A62-1991-4EAA-AA55-07AB691F07CA}">
      <dgm:prSet/>
      <dgm:spPr/>
      <dgm:t>
        <a:bodyPr/>
        <a:lstStyle/>
        <a:p>
          <a:endParaRPr lang="en-US"/>
        </a:p>
      </dgm:t>
    </dgm:pt>
    <dgm:pt modelId="{1EA646FF-5EC2-44CE-9C44-7D3829A12CB9}" type="sibTrans" cxnId="{20478A62-1991-4EAA-AA55-07AB691F07CA}">
      <dgm:prSet/>
      <dgm:spPr/>
      <dgm:t>
        <a:bodyPr/>
        <a:lstStyle/>
        <a:p>
          <a:endParaRPr lang="en-US"/>
        </a:p>
      </dgm:t>
    </dgm:pt>
    <dgm:pt modelId="{0EF76E9A-A7FF-40EB-BF03-3A76F75B03F4}">
      <dgm:prSet phldrT="[Text]"/>
      <dgm:spPr/>
      <dgm:t>
        <a:bodyPr/>
        <a:lstStyle/>
        <a:p>
          <a:r>
            <a:rPr lang="en-US" b="1" dirty="0">
              <a:latin typeface="Arial" panose="020B0604020202020204" pitchFamily="34" charset="0"/>
              <a:cs typeface="Arial" panose="020B0604020202020204" pitchFamily="34" charset="0"/>
            </a:rPr>
            <a:t>Steroids</a:t>
          </a:r>
        </a:p>
      </dgm:t>
    </dgm:pt>
    <dgm:pt modelId="{BC5AAA3D-809D-4808-A4B9-22BD984D929F}" type="parTrans" cxnId="{0CCD2F3A-7F5C-4824-A11B-F75B46B2F62B}">
      <dgm:prSet/>
      <dgm:spPr/>
      <dgm:t>
        <a:bodyPr/>
        <a:lstStyle/>
        <a:p>
          <a:endParaRPr lang="en-US"/>
        </a:p>
      </dgm:t>
    </dgm:pt>
    <dgm:pt modelId="{61C429E0-6A79-4E4B-A2C8-4DDE6B53A8D4}" type="sibTrans" cxnId="{0CCD2F3A-7F5C-4824-A11B-F75B46B2F62B}">
      <dgm:prSet/>
      <dgm:spPr/>
      <dgm:t>
        <a:bodyPr/>
        <a:lstStyle/>
        <a:p>
          <a:endParaRPr lang="en-US"/>
        </a:p>
      </dgm:t>
    </dgm:pt>
    <dgm:pt modelId="{563B54EC-04EF-474E-BAF6-D4711D0B2CC9}">
      <dgm:prSet phldrT="[Text]"/>
      <dgm:spPr/>
      <dgm:t>
        <a:bodyPr/>
        <a:lstStyle/>
        <a:p>
          <a:r>
            <a:rPr lang="en-US" b="1" dirty="0">
              <a:latin typeface="Arial" panose="020B0604020202020204" pitchFamily="34" charset="0"/>
              <a:cs typeface="Arial" panose="020B0604020202020204" pitchFamily="34" charset="0"/>
            </a:rPr>
            <a:t>SPRMs</a:t>
          </a:r>
        </a:p>
      </dgm:t>
    </dgm:pt>
    <dgm:pt modelId="{78734443-0FAC-4290-8FFA-E1D5B66A264B}" type="parTrans" cxnId="{01031CBF-4C6E-4ACA-9127-C6D1F3A4D5F1}">
      <dgm:prSet/>
      <dgm:spPr/>
      <dgm:t>
        <a:bodyPr/>
        <a:lstStyle/>
        <a:p>
          <a:endParaRPr lang="en-US"/>
        </a:p>
      </dgm:t>
    </dgm:pt>
    <dgm:pt modelId="{EF7CC2C8-8509-4E25-B43C-3D6FE9698D8A}" type="sibTrans" cxnId="{01031CBF-4C6E-4ACA-9127-C6D1F3A4D5F1}">
      <dgm:prSet/>
      <dgm:spPr/>
      <dgm:t>
        <a:bodyPr/>
        <a:lstStyle/>
        <a:p>
          <a:endParaRPr lang="en-US"/>
        </a:p>
      </dgm:t>
    </dgm:pt>
    <dgm:pt modelId="{DC4124A2-89CF-49EF-8779-821C7761E725}">
      <dgm:prSet phldrT="[Text]"/>
      <dgm:spPr/>
      <dgm:t>
        <a:bodyPr/>
        <a:lstStyle/>
        <a:p>
          <a:r>
            <a:rPr lang="en-US" b="1" dirty="0" err="1">
              <a:latin typeface="Arial" panose="020B0604020202020204" pitchFamily="34" charset="0"/>
              <a:cs typeface="Arial" panose="020B0604020202020204" pitchFamily="34" charset="0"/>
            </a:rPr>
            <a:t>GnRH</a:t>
          </a:r>
          <a:r>
            <a:rPr lang="en-US" b="1" dirty="0">
              <a:latin typeface="Arial" panose="020B0604020202020204" pitchFamily="34" charset="0"/>
              <a:cs typeface="Arial" panose="020B0604020202020204" pitchFamily="34" charset="0"/>
            </a:rPr>
            <a:t> agonists</a:t>
          </a:r>
        </a:p>
      </dgm:t>
    </dgm:pt>
    <dgm:pt modelId="{ADF60FD7-209A-4AF2-9B13-A39ED14808BB}" type="parTrans" cxnId="{0D8E2E27-80BF-4B02-B41B-A36F92F735A0}">
      <dgm:prSet/>
      <dgm:spPr/>
      <dgm:t>
        <a:bodyPr/>
        <a:lstStyle/>
        <a:p>
          <a:endParaRPr lang="en-US"/>
        </a:p>
      </dgm:t>
    </dgm:pt>
    <dgm:pt modelId="{4DF058B3-6E0D-439B-B10D-2D6847B14D64}" type="sibTrans" cxnId="{0D8E2E27-80BF-4B02-B41B-A36F92F735A0}">
      <dgm:prSet/>
      <dgm:spPr/>
      <dgm:t>
        <a:bodyPr/>
        <a:lstStyle/>
        <a:p>
          <a:endParaRPr lang="en-US"/>
        </a:p>
      </dgm:t>
    </dgm:pt>
    <dgm:pt modelId="{C87D018A-A1B5-40DA-8C71-16A1153512E5}">
      <dgm:prSet phldrT="[Text]"/>
      <dgm:spPr/>
      <dgm:t>
        <a:bodyPr/>
        <a:lstStyle/>
        <a:p>
          <a:r>
            <a:rPr lang="en-US" b="1" dirty="0" err="1">
              <a:latin typeface="Arial" panose="020B0604020202020204" pitchFamily="34" charset="0"/>
              <a:cs typeface="Arial" panose="020B0604020202020204" pitchFamily="34" charset="0"/>
            </a:rPr>
            <a:t>GnRH</a:t>
          </a:r>
          <a:r>
            <a:rPr lang="en-US" b="1" dirty="0">
              <a:latin typeface="Arial" panose="020B0604020202020204" pitchFamily="34" charset="0"/>
              <a:cs typeface="Arial" panose="020B0604020202020204" pitchFamily="34" charset="0"/>
            </a:rPr>
            <a:t> antagonists</a:t>
          </a:r>
        </a:p>
      </dgm:t>
    </dgm:pt>
    <dgm:pt modelId="{99BAD702-C822-407B-B1AA-98DB836F73B3}" type="parTrans" cxnId="{0B254D3A-95B5-4DB8-B14E-E8AA7915D1F6}">
      <dgm:prSet/>
      <dgm:spPr/>
      <dgm:t>
        <a:bodyPr/>
        <a:lstStyle/>
        <a:p>
          <a:endParaRPr lang="en-US"/>
        </a:p>
      </dgm:t>
    </dgm:pt>
    <dgm:pt modelId="{74ACD7BE-6E3C-479F-8974-1C88E1E68AA1}" type="sibTrans" cxnId="{0B254D3A-95B5-4DB8-B14E-E8AA7915D1F6}">
      <dgm:prSet/>
      <dgm:spPr/>
      <dgm:t>
        <a:bodyPr/>
        <a:lstStyle/>
        <a:p>
          <a:endParaRPr lang="en-US"/>
        </a:p>
      </dgm:t>
    </dgm:pt>
    <dgm:pt modelId="{64384941-B628-4B5E-AB83-CFB20F6FB833}">
      <dgm:prSet phldrT="[Text]"/>
      <dgm:spPr/>
      <dgm:t>
        <a:bodyPr/>
        <a:lstStyle/>
        <a:p>
          <a:endParaRPr lang="en-US" b="1" dirty="0"/>
        </a:p>
      </dgm:t>
    </dgm:pt>
    <dgm:pt modelId="{7AD51C6C-6779-4007-B918-3753DD0385B0}" type="parTrans" cxnId="{AC9171BB-E850-4BFF-987A-878643D7E6DE}">
      <dgm:prSet/>
      <dgm:spPr/>
      <dgm:t>
        <a:bodyPr/>
        <a:lstStyle/>
        <a:p>
          <a:endParaRPr lang="en-US"/>
        </a:p>
      </dgm:t>
    </dgm:pt>
    <dgm:pt modelId="{6B82A893-0A8C-4157-87C3-2DD4FA6B7217}" type="sibTrans" cxnId="{AC9171BB-E850-4BFF-987A-878643D7E6DE}">
      <dgm:prSet/>
      <dgm:spPr/>
      <dgm:t>
        <a:bodyPr/>
        <a:lstStyle/>
        <a:p>
          <a:endParaRPr lang="en-US"/>
        </a:p>
      </dgm:t>
    </dgm:pt>
    <dgm:pt modelId="{038EE324-25DE-4C0A-A49B-A749266429BD}">
      <dgm:prSet phldrT="[Text]"/>
      <dgm:spPr>
        <a:solidFill>
          <a:schemeClr val="accent6">
            <a:lumMod val="60000"/>
            <a:lumOff val="40000"/>
            <a:alpha val="50000"/>
          </a:schemeClr>
        </a:solidFill>
      </dgm:spPr>
      <dgm:t>
        <a:bodyPr/>
        <a:lstStyle/>
        <a:p>
          <a:r>
            <a:rPr lang="en-US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Androgens</a:t>
          </a:r>
        </a:p>
      </dgm:t>
    </dgm:pt>
    <dgm:pt modelId="{2AB5DC9B-DE2D-4EF9-8DF6-D5402041B965}" type="parTrans" cxnId="{224B5C41-CFFC-4E95-BFF6-CB588905B240}">
      <dgm:prSet/>
      <dgm:spPr/>
      <dgm:t>
        <a:bodyPr/>
        <a:lstStyle/>
        <a:p>
          <a:endParaRPr lang="en-US"/>
        </a:p>
      </dgm:t>
    </dgm:pt>
    <dgm:pt modelId="{EAC40530-75DD-4650-88B1-A175A408CD3F}" type="sibTrans" cxnId="{224B5C41-CFFC-4E95-BFF6-CB588905B240}">
      <dgm:prSet/>
      <dgm:spPr/>
      <dgm:t>
        <a:bodyPr/>
        <a:lstStyle/>
        <a:p>
          <a:endParaRPr lang="en-US"/>
        </a:p>
      </dgm:t>
    </dgm:pt>
    <dgm:pt modelId="{E3240E98-A6DE-4975-B384-D0335E0EE882}">
      <dgm:prSet phldrT="[Text]"/>
      <dgm:spPr/>
      <dgm:t>
        <a:bodyPr/>
        <a:lstStyle/>
        <a:p>
          <a:r>
            <a:rPr lang="en-US" b="1" dirty="0">
              <a:latin typeface="Arial" panose="020B0604020202020204" pitchFamily="34" charset="0"/>
              <a:cs typeface="Arial" panose="020B0604020202020204" pitchFamily="34" charset="0"/>
            </a:rPr>
            <a:t>Aromatase inhibitors</a:t>
          </a:r>
        </a:p>
      </dgm:t>
    </dgm:pt>
    <dgm:pt modelId="{E155318A-548E-4827-8E14-A96DB8C50BC5}" type="parTrans" cxnId="{67A3637D-011D-44D6-B3BA-A10D6269CDC8}">
      <dgm:prSet/>
      <dgm:spPr/>
      <dgm:t>
        <a:bodyPr/>
        <a:lstStyle/>
        <a:p>
          <a:endParaRPr lang="en-US"/>
        </a:p>
      </dgm:t>
    </dgm:pt>
    <dgm:pt modelId="{640A876C-DEA8-42A4-B581-468CDD8325B6}" type="sibTrans" cxnId="{67A3637D-011D-44D6-B3BA-A10D6269CDC8}">
      <dgm:prSet/>
      <dgm:spPr/>
      <dgm:t>
        <a:bodyPr/>
        <a:lstStyle/>
        <a:p>
          <a:endParaRPr lang="en-US"/>
        </a:p>
      </dgm:t>
    </dgm:pt>
    <dgm:pt modelId="{4D42EDC9-6AFF-48F7-9CF0-AF802D585490}">
      <dgm:prSet phldrT="[Text]"/>
      <dgm:spPr>
        <a:solidFill>
          <a:schemeClr val="accent6">
            <a:lumMod val="60000"/>
            <a:lumOff val="40000"/>
            <a:alpha val="50000"/>
          </a:schemeClr>
        </a:solidFill>
      </dgm:spPr>
      <dgm:t>
        <a:bodyPr/>
        <a:lstStyle/>
        <a:p>
          <a:r>
            <a:rPr lang="en-US" b="1" dirty="0">
              <a:latin typeface="Arial" panose="020B0604020202020204" pitchFamily="34" charset="0"/>
              <a:cs typeface="Arial" panose="020B0604020202020204" pitchFamily="34" charset="0"/>
            </a:rPr>
            <a:t>ER antagonist</a:t>
          </a:r>
        </a:p>
      </dgm:t>
    </dgm:pt>
    <dgm:pt modelId="{10781945-22A7-4D42-9BE7-8F3F4D86F913}" type="parTrans" cxnId="{DB07BD05-1282-45A4-BCFD-F54008F36F0C}">
      <dgm:prSet/>
      <dgm:spPr/>
      <dgm:t>
        <a:bodyPr/>
        <a:lstStyle/>
        <a:p>
          <a:endParaRPr lang="en-US"/>
        </a:p>
      </dgm:t>
    </dgm:pt>
    <dgm:pt modelId="{BC5A7FC2-8211-4BE0-A89A-6C00E3CF9689}" type="sibTrans" cxnId="{DB07BD05-1282-45A4-BCFD-F54008F36F0C}">
      <dgm:prSet/>
      <dgm:spPr/>
      <dgm:t>
        <a:bodyPr/>
        <a:lstStyle/>
        <a:p>
          <a:endParaRPr lang="en-US"/>
        </a:p>
      </dgm:t>
    </dgm:pt>
    <dgm:pt modelId="{AA790D56-5472-40F5-B939-3684B80AC3BF}">
      <dgm:prSet phldrT="[Text]"/>
      <dgm:spPr>
        <a:solidFill>
          <a:schemeClr val="accent6">
            <a:lumMod val="40000"/>
            <a:lumOff val="60000"/>
            <a:alpha val="50000"/>
          </a:schemeClr>
        </a:solidFill>
      </dgm:spPr>
      <dgm:t>
        <a:bodyPr/>
        <a:lstStyle/>
        <a:p>
          <a:r>
            <a:rPr lang="en-US" b="1" dirty="0"/>
            <a:t>SERMs</a:t>
          </a:r>
        </a:p>
      </dgm:t>
    </dgm:pt>
    <dgm:pt modelId="{91AA78A3-16EE-476B-B570-BF8B774CCDD9}" type="sibTrans" cxnId="{058BE7F2-E23F-4798-A2D5-6EDE6FA04AA9}">
      <dgm:prSet/>
      <dgm:spPr/>
      <dgm:t>
        <a:bodyPr/>
        <a:lstStyle/>
        <a:p>
          <a:endParaRPr lang="en-US"/>
        </a:p>
      </dgm:t>
    </dgm:pt>
    <dgm:pt modelId="{D662C372-692A-48CC-9B18-7A9AC716CB36}" type="parTrans" cxnId="{058BE7F2-E23F-4798-A2D5-6EDE6FA04AA9}">
      <dgm:prSet/>
      <dgm:spPr/>
      <dgm:t>
        <a:bodyPr/>
        <a:lstStyle/>
        <a:p>
          <a:endParaRPr lang="en-US"/>
        </a:p>
      </dgm:t>
    </dgm:pt>
    <dgm:pt modelId="{B3D30D1C-B2F2-4CE7-9ACD-F450139C87D3}" type="pres">
      <dgm:prSet presAssocID="{75ED632D-F78B-407E-9A82-3FB1F91582C5}" presName="composite" presStyleCnt="0">
        <dgm:presLayoutVars>
          <dgm:chMax val="1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AA3FACB-AA87-46E9-9626-9FF05403FA0C}" type="pres">
      <dgm:prSet presAssocID="{75ED632D-F78B-407E-9A82-3FB1F91582C5}" presName="radial" presStyleCnt="0">
        <dgm:presLayoutVars>
          <dgm:animLvl val="ctr"/>
        </dgm:presLayoutVars>
      </dgm:prSet>
      <dgm:spPr/>
    </dgm:pt>
    <dgm:pt modelId="{2D6516D0-2800-4F34-A83F-96B02FDA808A}" type="pres">
      <dgm:prSet presAssocID="{2B6FC8F7-B1FB-46DC-92E2-1EC8D3167B06}" presName="centerShape" presStyleLbl="vennNode1" presStyleIdx="0" presStyleCnt="9" custScaleX="72304" custScaleY="80864"/>
      <dgm:spPr/>
      <dgm:t>
        <a:bodyPr/>
        <a:lstStyle/>
        <a:p>
          <a:endParaRPr lang="en-US"/>
        </a:p>
      </dgm:t>
    </dgm:pt>
    <dgm:pt modelId="{57C28A6A-0DA6-4936-AA75-4B550B12C768}" type="pres">
      <dgm:prSet presAssocID="{0EF76E9A-A7FF-40EB-BF03-3A76F75B03F4}" presName="node" presStyleLbl="vennNode1" presStyleIdx="1" presStyleCnt="9" custRadScaleRad="100028" custRadScaleInc="28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9DC1622-AA4F-4740-8855-54EC16C446D4}" type="pres">
      <dgm:prSet presAssocID="{563B54EC-04EF-474E-BAF6-D4711D0B2CC9}" presName="node" presStyleLbl="vennNode1" presStyleIdx="2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0ED2E00-6FDF-4A31-A295-DBE6843F5713}" type="pres">
      <dgm:prSet presAssocID="{DC4124A2-89CF-49EF-8779-821C7761E725}" presName="node" presStyleLbl="vennNode1" presStyleIdx="3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E38C520-7757-4F5B-8BE6-20CEC0C59E4C}" type="pres">
      <dgm:prSet presAssocID="{C87D018A-A1B5-40DA-8C71-16A1153512E5}" presName="node" presStyleLbl="vennNode1" presStyleIdx="4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DBE658E-FAD4-4BC7-A18B-6B78C6492609}" type="pres">
      <dgm:prSet presAssocID="{038EE324-25DE-4C0A-A49B-A749266429BD}" presName="node" presStyleLbl="vennNode1" presStyleIdx="5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F8CFD4C-EF67-4224-9E2C-0E57DC5FF1BF}" type="pres">
      <dgm:prSet presAssocID="{E3240E98-A6DE-4975-B384-D0335E0EE882}" presName="node" presStyleLbl="vennNode1" presStyleIdx="6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F84D03E-4440-4256-81FA-18E28761F424}" type="pres">
      <dgm:prSet presAssocID="{4D42EDC9-6AFF-48F7-9CF0-AF802D585490}" presName="node" presStyleLbl="vennNode1" presStyleIdx="7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A7B6314-923F-4DEF-9381-EAF3FE65CAB1}" type="pres">
      <dgm:prSet presAssocID="{AA790D56-5472-40F5-B939-3684B80AC3BF}" presName="node" presStyleLbl="vennNode1" presStyleIdx="8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CCD2F3A-7F5C-4824-A11B-F75B46B2F62B}" srcId="{2B6FC8F7-B1FB-46DC-92E2-1EC8D3167B06}" destId="{0EF76E9A-A7FF-40EB-BF03-3A76F75B03F4}" srcOrd="0" destOrd="0" parTransId="{BC5AAA3D-809D-4808-A4B9-22BD984D929F}" sibTransId="{61C429E0-6A79-4E4B-A2C8-4DDE6B53A8D4}"/>
    <dgm:cxn modelId="{0B254D3A-95B5-4DB8-B14E-E8AA7915D1F6}" srcId="{2B6FC8F7-B1FB-46DC-92E2-1EC8D3167B06}" destId="{C87D018A-A1B5-40DA-8C71-16A1153512E5}" srcOrd="3" destOrd="0" parTransId="{99BAD702-C822-407B-B1AA-98DB836F73B3}" sibTransId="{74ACD7BE-6E3C-479F-8974-1C88E1E68AA1}"/>
    <dgm:cxn modelId="{DB07BD05-1282-45A4-BCFD-F54008F36F0C}" srcId="{2B6FC8F7-B1FB-46DC-92E2-1EC8D3167B06}" destId="{4D42EDC9-6AFF-48F7-9CF0-AF802D585490}" srcOrd="6" destOrd="0" parTransId="{10781945-22A7-4D42-9BE7-8F3F4D86F913}" sibTransId="{BC5A7FC2-8211-4BE0-A89A-6C00E3CF9689}"/>
    <dgm:cxn modelId="{01031CBF-4C6E-4ACA-9127-C6D1F3A4D5F1}" srcId="{2B6FC8F7-B1FB-46DC-92E2-1EC8D3167B06}" destId="{563B54EC-04EF-474E-BAF6-D4711D0B2CC9}" srcOrd="1" destOrd="0" parTransId="{78734443-0FAC-4290-8FFA-E1D5B66A264B}" sibTransId="{EF7CC2C8-8509-4E25-B43C-3D6FE9698D8A}"/>
    <dgm:cxn modelId="{908848A0-A71B-4993-810A-5679993BC364}" type="presOf" srcId="{038EE324-25DE-4C0A-A49B-A749266429BD}" destId="{6DBE658E-FAD4-4BC7-A18B-6B78C6492609}" srcOrd="0" destOrd="0" presId="urn:microsoft.com/office/officeart/2005/8/layout/radial3"/>
    <dgm:cxn modelId="{67A3637D-011D-44D6-B3BA-A10D6269CDC8}" srcId="{2B6FC8F7-B1FB-46DC-92E2-1EC8D3167B06}" destId="{E3240E98-A6DE-4975-B384-D0335E0EE882}" srcOrd="5" destOrd="0" parTransId="{E155318A-548E-4827-8E14-A96DB8C50BC5}" sibTransId="{640A876C-DEA8-42A4-B581-468CDD8325B6}"/>
    <dgm:cxn modelId="{256F16FD-4C80-43F9-B982-158BB7D29839}" type="presOf" srcId="{4D42EDC9-6AFF-48F7-9CF0-AF802D585490}" destId="{BF84D03E-4440-4256-81FA-18E28761F424}" srcOrd="0" destOrd="0" presId="urn:microsoft.com/office/officeart/2005/8/layout/radial3"/>
    <dgm:cxn modelId="{14DCB0CC-9437-4868-8270-5A09156CB6B6}" type="presOf" srcId="{2B6FC8F7-B1FB-46DC-92E2-1EC8D3167B06}" destId="{2D6516D0-2800-4F34-A83F-96B02FDA808A}" srcOrd="0" destOrd="0" presId="urn:microsoft.com/office/officeart/2005/8/layout/radial3"/>
    <dgm:cxn modelId="{F012FCB0-B49B-429D-8416-C85E9D1C7441}" type="presOf" srcId="{563B54EC-04EF-474E-BAF6-D4711D0B2CC9}" destId="{D9DC1622-AA4F-4740-8855-54EC16C446D4}" srcOrd="0" destOrd="0" presId="urn:microsoft.com/office/officeart/2005/8/layout/radial3"/>
    <dgm:cxn modelId="{D3EF7BB5-EA9F-4881-91FF-30154A42E1F3}" type="presOf" srcId="{DC4124A2-89CF-49EF-8779-821C7761E725}" destId="{D0ED2E00-6FDF-4A31-A295-DBE6843F5713}" srcOrd="0" destOrd="0" presId="urn:microsoft.com/office/officeart/2005/8/layout/radial3"/>
    <dgm:cxn modelId="{20478A62-1991-4EAA-AA55-07AB691F07CA}" srcId="{75ED632D-F78B-407E-9A82-3FB1F91582C5}" destId="{2B6FC8F7-B1FB-46DC-92E2-1EC8D3167B06}" srcOrd="0" destOrd="0" parTransId="{F0F6E893-C45F-4D3A-B59E-FCBF19D6373E}" sibTransId="{1EA646FF-5EC2-44CE-9C44-7D3829A12CB9}"/>
    <dgm:cxn modelId="{0D8E2E27-80BF-4B02-B41B-A36F92F735A0}" srcId="{2B6FC8F7-B1FB-46DC-92E2-1EC8D3167B06}" destId="{DC4124A2-89CF-49EF-8779-821C7761E725}" srcOrd="2" destOrd="0" parTransId="{ADF60FD7-209A-4AF2-9B13-A39ED14808BB}" sibTransId="{4DF058B3-6E0D-439B-B10D-2D6847B14D64}"/>
    <dgm:cxn modelId="{AC9171BB-E850-4BFF-987A-878643D7E6DE}" srcId="{75ED632D-F78B-407E-9A82-3FB1F91582C5}" destId="{64384941-B628-4B5E-AB83-CFB20F6FB833}" srcOrd="1" destOrd="0" parTransId="{7AD51C6C-6779-4007-B918-3753DD0385B0}" sibTransId="{6B82A893-0A8C-4157-87C3-2DD4FA6B7217}"/>
    <dgm:cxn modelId="{1DF5889D-4196-4DD4-B06E-986838FB3F9C}" type="presOf" srcId="{0EF76E9A-A7FF-40EB-BF03-3A76F75B03F4}" destId="{57C28A6A-0DA6-4936-AA75-4B550B12C768}" srcOrd="0" destOrd="0" presId="urn:microsoft.com/office/officeart/2005/8/layout/radial3"/>
    <dgm:cxn modelId="{AE9D581A-3709-4715-8D21-A08C783DE060}" type="presOf" srcId="{75ED632D-F78B-407E-9A82-3FB1F91582C5}" destId="{B3D30D1C-B2F2-4CE7-9ACD-F450139C87D3}" srcOrd="0" destOrd="0" presId="urn:microsoft.com/office/officeart/2005/8/layout/radial3"/>
    <dgm:cxn modelId="{771DA2D0-CF68-4F99-A9A4-248D914ABBD3}" type="presOf" srcId="{AA790D56-5472-40F5-B939-3684B80AC3BF}" destId="{EA7B6314-923F-4DEF-9381-EAF3FE65CAB1}" srcOrd="0" destOrd="0" presId="urn:microsoft.com/office/officeart/2005/8/layout/radial3"/>
    <dgm:cxn modelId="{F7CC6064-957A-48FE-B178-251469020CCC}" type="presOf" srcId="{C87D018A-A1B5-40DA-8C71-16A1153512E5}" destId="{DE38C520-7757-4F5B-8BE6-20CEC0C59E4C}" srcOrd="0" destOrd="0" presId="urn:microsoft.com/office/officeart/2005/8/layout/radial3"/>
    <dgm:cxn modelId="{058BE7F2-E23F-4798-A2D5-6EDE6FA04AA9}" srcId="{2B6FC8F7-B1FB-46DC-92E2-1EC8D3167B06}" destId="{AA790D56-5472-40F5-B939-3684B80AC3BF}" srcOrd="7" destOrd="0" parTransId="{D662C372-692A-48CC-9B18-7A9AC716CB36}" sibTransId="{91AA78A3-16EE-476B-B570-BF8B774CCDD9}"/>
    <dgm:cxn modelId="{224B5C41-CFFC-4E95-BFF6-CB588905B240}" srcId="{2B6FC8F7-B1FB-46DC-92E2-1EC8D3167B06}" destId="{038EE324-25DE-4C0A-A49B-A749266429BD}" srcOrd="4" destOrd="0" parTransId="{2AB5DC9B-DE2D-4EF9-8DF6-D5402041B965}" sibTransId="{EAC40530-75DD-4650-88B1-A175A408CD3F}"/>
    <dgm:cxn modelId="{BC87C597-F763-45FA-B5AC-3043ED08DB04}" type="presOf" srcId="{E3240E98-A6DE-4975-B384-D0335E0EE882}" destId="{AF8CFD4C-EF67-4224-9E2C-0E57DC5FF1BF}" srcOrd="0" destOrd="0" presId="urn:microsoft.com/office/officeart/2005/8/layout/radial3"/>
    <dgm:cxn modelId="{658C38D2-887E-4C1B-8252-855B1D53FF1B}" type="presParOf" srcId="{B3D30D1C-B2F2-4CE7-9ACD-F450139C87D3}" destId="{AAA3FACB-AA87-46E9-9626-9FF05403FA0C}" srcOrd="0" destOrd="0" presId="urn:microsoft.com/office/officeart/2005/8/layout/radial3"/>
    <dgm:cxn modelId="{5D1CE53E-C104-4F04-AECF-3A7E62B8EA74}" type="presParOf" srcId="{AAA3FACB-AA87-46E9-9626-9FF05403FA0C}" destId="{2D6516D0-2800-4F34-A83F-96B02FDA808A}" srcOrd="0" destOrd="0" presId="urn:microsoft.com/office/officeart/2005/8/layout/radial3"/>
    <dgm:cxn modelId="{89B04F87-2BC1-4EE8-9F50-F00B0D9F2F15}" type="presParOf" srcId="{AAA3FACB-AA87-46E9-9626-9FF05403FA0C}" destId="{57C28A6A-0DA6-4936-AA75-4B550B12C768}" srcOrd="1" destOrd="0" presId="urn:microsoft.com/office/officeart/2005/8/layout/radial3"/>
    <dgm:cxn modelId="{F1D94F07-F39D-4C82-96BE-2FC7F7BB788C}" type="presParOf" srcId="{AAA3FACB-AA87-46E9-9626-9FF05403FA0C}" destId="{D9DC1622-AA4F-4740-8855-54EC16C446D4}" srcOrd="2" destOrd="0" presId="urn:microsoft.com/office/officeart/2005/8/layout/radial3"/>
    <dgm:cxn modelId="{42031A90-1846-43A5-8871-B00C5D5429EE}" type="presParOf" srcId="{AAA3FACB-AA87-46E9-9626-9FF05403FA0C}" destId="{D0ED2E00-6FDF-4A31-A295-DBE6843F5713}" srcOrd="3" destOrd="0" presId="urn:microsoft.com/office/officeart/2005/8/layout/radial3"/>
    <dgm:cxn modelId="{8245CB35-5486-4735-BA5E-5AB3C9D48058}" type="presParOf" srcId="{AAA3FACB-AA87-46E9-9626-9FF05403FA0C}" destId="{DE38C520-7757-4F5B-8BE6-20CEC0C59E4C}" srcOrd="4" destOrd="0" presId="urn:microsoft.com/office/officeart/2005/8/layout/radial3"/>
    <dgm:cxn modelId="{11DCBB41-B070-48F7-BA44-FCCD2CAFC1AA}" type="presParOf" srcId="{AAA3FACB-AA87-46E9-9626-9FF05403FA0C}" destId="{6DBE658E-FAD4-4BC7-A18B-6B78C6492609}" srcOrd="5" destOrd="0" presId="urn:microsoft.com/office/officeart/2005/8/layout/radial3"/>
    <dgm:cxn modelId="{9AD53B2E-C787-427C-BF96-25E8F0CDD601}" type="presParOf" srcId="{AAA3FACB-AA87-46E9-9626-9FF05403FA0C}" destId="{AF8CFD4C-EF67-4224-9E2C-0E57DC5FF1BF}" srcOrd="6" destOrd="0" presId="urn:microsoft.com/office/officeart/2005/8/layout/radial3"/>
    <dgm:cxn modelId="{C9007622-C449-4746-B91A-045E9D730E44}" type="presParOf" srcId="{AAA3FACB-AA87-46E9-9626-9FF05403FA0C}" destId="{BF84D03E-4440-4256-81FA-18E28761F424}" srcOrd="7" destOrd="0" presId="urn:microsoft.com/office/officeart/2005/8/layout/radial3"/>
    <dgm:cxn modelId="{E29BC93B-3BB9-4B17-8631-913EED941EC2}" type="presParOf" srcId="{AAA3FACB-AA87-46E9-9626-9FF05403FA0C}" destId="{EA7B6314-923F-4DEF-9381-EAF3FE65CAB1}" srcOrd="8" destOrd="0" presId="urn:microsoft.com/office/officeart/2005/8/layout/radial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6259E56-6872-4DCE-9317-5537C08EE39E}" type="doc">
      <dgm:prSet loTypeId="urn:microsoft.com/office/officeart/2005/8/layout/hierarchy4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0C8A5C4-B995-44EF-862A-57DC9AA6408B}">
      <dgm:prSet phldrT="[Text]"/>
      <dgm:spPr/>
      <dgm:t>
        <a:bodyPr/>
        <a:lstStyle/>
        <a:p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NỘI KHOA</a:t>
          </a:r>
        </a:p>
      </dgm:t>
    </dgm:pt>
    <dgm:pt modelId="{41FD9DB3-A37E-4D7C-8E9C-D05F1406B7A0}" type="parTrans" cxnId="{71A8CAB8-A1F1-4980-AF41-4A708F047F35}">
      <dgm:prSet/>
      <dgm:spPr/>
      <dgm:t>
        <a:bodyPr/>
        <a:lstStyle/>
        <a:p>
          <a:endParaRPr lang="en-US"/>
        </a:p>
      </dgm:t>
    </dgm:pt>
    <dgm:pt modelId="{F1C52EFA-9233-48E4-AB1F-E580C0D7AA7B}" type="sibTrans" cxnId="{71A8CAB8-A1F1-4980-AF41-4A708F047F35}">
      <dgm:prSet/>
      <dgm:spPr/>
      <dgm:t>
        <a:bodyPr/>
        <a:lstStyle/>
        <a:p>
          <a:endParaRPr lang="en-US"/>
        </a:p>
      </dgm:t>
    </dgm:pt>
    <dgm:pt modelId="{4635360B-F8DB-4E2A-B2F7-32AB2747BB25}">
      <dgm:prSet phldrT="[Text]"/>
      <dgm:spPr>
        <a:solidFill>
          <a:srgbClr val="FF0000"/>
        </a:solidFill>
      </dgm:spPr>
      <dgm:t>
        <a:bodyPr/>
        <a:lstStyle/>
        <a:p>
          <a:r>
            <a:rPr lang="en-US" b="1" dirty="0" err="1">
              <a:latin typeface="Arial" panose="020B0604020202020204" pitchFamily="34" charset="0"/>
              <a:cs typeface="Arial" panose="020B0604020202020204" pitchFamily="34" charset="0"/>
            </a:rPr>
            <a:t>Giảm</a:t>
          </a:r>
          <a:r>
            <a:rPr lang="en-US" b="1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b="1" dirty="0" err="1">
              <a:latin typeface="Arial" panose="020B0604020202020204" pitchFamily="34" charset="0"/>
              <a:cs typeface="Arial" panose="020B0604020202020204" pitchFamily="34" charset="0"/>
            </a:rPr>
            <a:t>chảy</a:t>
          </a:r>
          <a:r>
            <a:rPr lang="en-US" b="1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b="1" dirty="0" err="1">
              <a:latin typeface="Arial" panose="020B0604020202020204" pitchFamily="34" charset="0"/>
              <a:cs typeface="Arial" panose="020B0604020202020204" pitchFamily="34" charset="0"/>
            </a:rPr>
            <a:t>máu</a:t>
          </a:r>
          <a:endParaRPr lang="en-US" b="1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2BB736C5-EB6A-41C2-9351-7EBC656190E0}" type="parTrans" cxnId="{4F76EE6E-9642-4CC9-A06B-F33E3A9A2758}">
      <dgm:prSet/>
      <dgm:spPr/>
      <dgm:t>
        <a:bodyPr/>
        <a:lstStyle/>
        <a:p>
          <a:endParaRPr lang="en-US"/>
        </a:p>
      </dgm:t>
    </dgm:pt>
    <dgm:pt modelId="{49610BBB-E64A-4BB7-AB0C-A1CA84470410}" type="sibTrans" cxnId="{4F76EE6E-9642-4CC9-A06B-F33E3A9A2758}">
      <dgm:prSet/>
      <dgm:spPr/>
      <dgm:t>
        <a:bodyPr/>
        <a:lstStyle/>
        <a:p>
          <a:endParaRPr lang="en-US"/>
        </a:p>
      </dgm:t>
    </dgm:pt>
    <dgm:pt modelId="{550481BB-9B06-45AD-82ED-B54B60A0AB67}">
      <dgm:prSet phldrT="[Text]"/>
      <dgm:spPr>
        <a:solidFill>
          <a:srgbClr val="FF0000"/>
        </a:solidFill>
      </dgm:spPr>
      <dgm:t>
        <a:bodyPr/>
        <a:lstStyle/>
        <a:p>
          <a:r>
            <a:rPr lang="en-US" b="1" dirty="0">
              <a:latin typeface="Arial" panose="020B0604020202020204" pitchFamily="34" charset="0"/>
              <a:cs typeface="Arial" panose="020B0604020202020204" pitchFamily="34" charset="0"/>
            </a:rPr>
            <a:t>LNG-IUS</a:t>
          </a:r>
        </a:p>
      </dgm:t>
    </dgm:pt>
    <dgm:pt modelId="{82528CE5-84D1-4ABD-A4CB-3E6850FDBC04}" type="parTrans" cxnId="{9E01C58C-2974-4AD0-9A81-9C36882AF653}">
      <dgm:prSet/>
      <dgm:spPr/>
      <dgm:t>
        <a:bodyPr/>
        <a:lstStyle/>
        <a:p>
          <a:endParaRPr lang="en-US"/>
        </a:p>
      </dgm:t>
    </dgm:pt>
    <dgm:pt modelId="{79B07AAE-8215-4FE0-8BB2-1EA1E0F751B4}" type="sibTrans" cxnId="{9E01C58C-2974-4AD0-9A81-9C36882AF653}">
      <dgm:prSet/>
      <dgm:spPr/>
      <dgm:t>
        <a:bodyPr/>
        <a:lstStyle/>
        <a:p>
          <a:endParaRPr lang="en-US"/>
        </a:p>
      </dgm:t>
    </dgm:pt>
    <dgm:pt modelId="{2F324373-0D84-41AD-AEFD-500C4043479D}">
      <dgm:prSet phldrT="[Text]"/>
      <dgm:spPr>
        <a:solidFill>
          <a:srgbClr val="FF0000"/>
        </a:solidFill>
      </dgm:spPr>
      <dgm:t>
        <a:bodyPr/>
        <a:lstStyle/>
        <a:p>
          <a:r>
            <a:rPr lang="en-US" b="1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b="1" dirty="0" err="1">
              <a:latin typeface="Arial" panose="020B0604020202020204" pitchFamily="34" charset="0"/>
              <a:cs typeface="Arial" panose="020B0604020202020204" pitchFamily="34" charset="0"/>
            </a:rPr>
            <a:t>GnRH</a:t>
          </a:r>
          <a:r>
            <a:rPr lang="en-US" b="1" dirty="0">
              <a:latin typeface="Arial" panose="020B0604020202020204" pitchFamily="34" charset="0"/>
              <a:cs typeface="Arial" panose="020B0604020202020204" pitchFamily="34" charset="0"/>
            </a:rPr>
            <a:t> agonists</a:t>
          </a:r>
        </a:p>
      </dgm:t>
    </dgm:pt>
    <dgm:pt modelId="{F73BB1CD-D731-4E2C-9EAB-41FDDFEA6FA3}" type="parTrans" cxnId="{C4CD1E5E-55A1-41C7-9B4E-223444D8CA82}">
      <dgm:prSet/>
      <dgm:spPr/>
      <dgm:t>
        <a:bodyPr/>
        <a:lstStyle/>
        <a:p>
          <a:endParaRPr lang="en-US"/>
        </a:p>
      </dgm:t>
    </dgm:pt>
    <dgm:pt modelId="{12C9B335-BBD6-4E68-B73F-62B37F0C463C}" type="sibTrans" cxnId="{C4CD1E5E-55A1-41C7-9B4E-223444D8CA82}">
      <dgm:prSet/>
      <dgm:spPr/>
      <dgm:t>
        <a:bodyPr/>
        <a:lstStyle/>
        <a:p>
          <a:endParaRPr lang="en-US"/>
        </a:p>
      </dgm:t>
    </dgm:pt>
    <dgm:pt modelId="{84C63CF5-FB43-4135-9A5E-CBC41938FF5A}">
      <dgm:prSet phldrT="[Text]"/>
      <dgm:spPr>
        <a:solidFill>
          <a:srgbClr val="92D050"/>
        </a:solidFill>
      </dgm:spPr>
      <dgm:t>
        <a:bodyPr/>
        <a:lstStyle/>
        <a:p>
          <a:r>
            <a:rPr lang="en-US" b="1" dirty="0" err="1">
              <a:latin typeface="Arial" panose="020B0604020202020204" pitchFamily="34" charset="0"/>
              <a:cs typeface="Arial" panose="020B0604020202020204" pitchFamily="34" charset="0"/>
            </a:rPr>
            <a:t>Giảm</a:t>
          </a:r>
          <a:r>
            <a:rPr lang="en-US" b="1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b="1" dirty="0" err="1">
              <a:latin typeface="Arial" panose="020B0604020202020204" pitchFamily="34" charset="0"/>
              <a:cs typeface="Arial" panose="020B0604020202020204" pitchFamily="34" charset="0"/>
            </a:rPr>
            <a:t>kích</a:t>
          </a:r>
          <a:r>
            <a:rPr lang="en-US" b="1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b="1" dirty="0" err="1">
              <a:latin typeface="Arial" panose="020B0604020202020204" pitchFamily="34" charset="0"/>
              <a:cs typeface="Arial" panose="020B0604020202020204" pitchFamily="34" charset="0"/>
            </a:rPr>
            <a:t>thước</a:t>
          </a:r>
          <a:endParaRPr lang="en-US" b="1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E602CAE5-518E-418F-A67D-38C8645C0B63}" type="parTrans" cxnId="{2ABE9AAB-4AA4-44ED-935E-026E9232534B}">
      <dgm:prSet/>
      <dgm:spPr/>
      <dgm:t>
        <a:bodyPr/>
        <a:lstStyle/>
        <a:p>
          <a:endParaRPr lang="en-US"/>
        </a:p>
      </dgm:t>
    </dgm:pt>
    <dgm:pt modelId="{FF6E2848-9E08-4792-9E21-67D92207975E}" type="sibTrans" cxnId="{2ABE9AAB-4AA4-44ED-935E-026E9232534B}">
      <dgm:prSet/>
      <dgm:spPr/>
      <dgm:t>
        <a:bodyPr/>
        <a:lstStyle/>
        <a:p>
          <a:endParaRPr lang="en-US"/>
        </a:p>
      </dgm:t>
    </dgm:pt>
    <dgm:pt modelId="{F3550C49-6BDA-4F80-9D6D-0E5C045E5B0E}">
      <dgm:prSet phldrT="[Text]"/>
      <dgm:spPr>
        <a:solidFill>
          <a:srgbClr val="92D050"/>
        </a:solidFill>
      </dgm:spPr>
      <dgm:t>
        <a:bodyPr/>
        <a:lstStyle/>
        <a:p>
          <a:r>
            <a:rPr lang="en-US" b="1" dirty="0">
              <a:latin typeface="Arial" panose="020B0604020202020204" pitchFamily="34" charset="0"/>
              <a:cs typeface="Arial" panose="020B0604020202020204" pitchFamily="34" charset="0"/>
            </a:rPr>
            <a:t>SPRMs</a:t>
          </a:r>
        </a:p>
      </dgm:t>
    </dgm:pt>
    <dgm:pt modelId="{85642AD7-B259-47A6-B06B-CACF014D9D82}" type="parTrans" cxnId="{7B4B3A4A-36AF-4B18-9535-3CD45936D9D3}">
      <dgm:prSet/>
      <dgm:spPr/>
      <dgm:t>
        <a:bodyPr/>
        <a:lstStyle/>
        <a:p>
          <a:endParaRPr lang="en-US"/>
        </a:p>
      </dgm:t>
    </dgm:pt>
    <dgm:pt modelId="{84B657D1-6029-419A-9BE5-45B0BB3B4247}" type="sibTrans" cxnId="{7B4B3A4A-36AF-4B18-9535-3CD45936D9D3}">
      <dgm:prSet/>
      <dgm:spPr/>
      <dgm:t>
        <a:bodyPr/>
        <a:lstStyle/>
        <a:p>
          <a:endParaRPr lang="en-US"/>
        </a:p>
      </dgm:t>
    </dgm:pt>
    <dgm:pt modelId="{C6221776-0498-45DB-981F-4435310C835E}">
      <dgm:prSet phldrT="[Text]"/>
      <dgm:spPr>
        <a:solidFill>
          <a:srgbClr val="FF0000"/>
        </a:solidFill>
      </dgm:spPr>
      <dgm:t>
        <a:bodyPr/>
        <a:lstStyle/>
        <a:p>
          <a:r>
            <a:rPr lang="en-US" b="1" dirty="0">
              <a:latin typeface="Arial" panose="020B0604020202020204" pitchFamily="34" charset="0"/>
              <a:cs typeface="Arial" panose="020B0604020202020204" pitchFamily="34" charset="0"/>
            </a:rPr>
            <a:t>SPRMs</a:t>
          </a:r>
        </a:p>
      </dgm:t>
    </dgm:pt>
    <dgm:pt modelId="{67BB076E-84B6-453E-ACF9-1B761BC710A6}" type="parTrans" cxnId="{EDBE6536-FCAD-4432-BBCC-17A4D6CE887A}">
      <dgm:prSet/>
      <dgm:spPr/>
      <dgm:t>
        <a:bodyPr/>
        <a:lstStyle/>
        <a:p>
          <a:endParaRPr lang="en-US"/>
        </a:p>
      </dgm:t>
    </dgm:pt>
    <dgm:pt modelId="{43F376AD-6965-4781-972E-E7DED70A2B4C}" type="sibTrans" cxnId="{EDBE6536-FCAD-4432-BBCC-17A4D6CE887A}">
      <dgm:prSet/>
      <dgm:spPr/>
      <dgm:t>
        <a:bodyPr/>
        <a:lstStyle/>
        <a:p>
          <a:endParaRPr lang="en-US"/>
        </a:p>
      </dgm:t>
    </dgm:pt>
    <dgm:pt modelId="{50F86BAF-6AF8-45B4-9926-BB1DA6670C87}">
      <dgm:prSet phldrT="[Text]"/>
      <dgm:spPr>
        <a:solidFill>
          <a:srgbClr val="FF0000"/>
        </a:solidFill>
      </dgm:spPr>
      <dgm:t>
        <a:bodyPr/>
        <a:lstStyle/>
        <a:p>
          <a:r>
            <a:rPr lang="en-US" b="1" dirty="0">
              <a:latin typeface="Arial" panose="020B0604020202020204" pitchFamily="34" charset="0"/>
              <a:cs typeface="Arial" panose="020B0604020202020204" pitchFamily="34" charset="0"/>
            </a:rPr>
            <a:t>Progestin</a:t>
          </a:r>
        </a:p>
      </dgm:t>
    </dgm:pt>
    <dgm:pt modelId="{44F69171-75F2-42AC-94A0-1181F2DC5E36}" type="parTrans" cxnId="{DD1B4AAA-C2BF-479C-B86D-F85918E0F89B}">
      <dgm:prSet/>
      <dgm:spPr/>
      <dgm:t>
        <a:bodyPr/>
        <a:lstStyle/>
        <a:p>
          <a:endParaRPr lang="en-US"/>
        </a:p>
      </dgm:t>
    </dgm:pt>
    <dgm:pt modelId="{53666C87-0FA8-4541-BCA7-279B9CABAE6D}" type="sibTrans" cxnId="{DD1B4AAA-C2BF-479C-B86D-F85918E0F89B}">
      <dgm:prSet/>
      <dgm:spPr/>
      <dgm:t>
        <a:bodyPr/>
        <a:lstStyle/>
        <a:p>
          <a:endParaRPr lang="en-US"/>
        </a:p>
      </dgm:t>
    </dgm:pt>
    <dgm:pt modelId="{924EB7CE-174A-4A3B-955D-90AADD08A18A}">
      <dgm:prSet phldrT="[Text]"/>
      <dgm:spPr>
        <a:solidFill>
          <a:srgbClr val="FF0000"/>
        </a:solidFill>
      </dgm:spPr>
      <dgm:t>
        <a:bodyPr/>
        <a:lstStyle/>
        <a:p>
          <a:r>
            <a:rPr lang="en-US" b="1" dirty="0" err="1">
              <a:latin typeface="Arial" panose="020B0604020202020204" pitchFamily="34" charset="0"/>
              <a:cs typeface="Arial" panose="020B0604020202020204" pitchFamily="34" charset="0"/>
            </a:rPr>
            <a:t>Danazol</a:t>
          </a:r>
          <a:endParaRPr lang="en-US" b="1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B3557F39-C7E5-4834-9515-06ACFAD04253}" type="parTrans" cxnId="{72DF0ACB-8F64-48CE-A46B-44CCC119C114}">
      <dgm:prSet/>
      <dgm:spPr/>
      <dgm:t>
        <a:bodyPr/>
        <a:lstStyle/>
        <a:p>
          <a:endParaRPr lang="en-US"/>
        </a:p>
      </dgm:t>
    </dgm:pt>
    <dgm:pt modelId="{C3B22E05-CB64-4E72-8033-1FBE995AC1F5}" type="sibTrans" cxnId="{72DF0ACB-8F64-48CE-A46B-44CCC119C114}">
      <dgm:prSet/>
      <dgm:spPr/>
      <dgm:t>
        <a:bodyPr/>
        <a:lstStyle/>
        <a:p>
          <a:endParaRPr lang="en-US"/>
        </a:p>
      </dgm:t>
    </dgm:pt>
    <dgm:pt modelId="{1275A8B1-5ABF-4AA3-8F09-CC4022F50409}">
      <dgm:prSet phldrT="[Text]"/>
      <dgm:spPr>
        <a:solidFill>
          <a:srgbClr val="92D050"/>
        </a:solidFill>
      </dgm:spPr>
      <dgm:t>
        <a:bodyPr/>
        <a:lstStyle/>
        <a:p>
          <a:r>
            <a:rPr lang="en-US" b="1" dirty="0" err="1">
              <a:latin typeface="Arial" panose="020B0604020202020204" pitchFamily="34" charset="0"/>
              <a:cs typeface="Arial" panose="020B0604020202020204" pitchFamily="34" charset="0"/>
            </a:rPr>
            <a:t>GnRH</a:t>
          </a:r>
          <a:r>
            <a:rPr lang="en-US" b="1" dirty="0">
              <a:latin typeface="Arial" panose="020B0604020202020204" pitchFamily="34" charset="0"/>
              <a:cs typeface="Arial" panose="020B0604020202020204" pitchFamily="34" charset="0"/>
            </a:rPr>
            <a:t> agonists</a:t>
          </a:r>
        </a:p>
      </dgm:t>
    </dgm:pt>
    <dgm:pt modelId="{142674EE-CB2D-48D4-A583-CCBB0A055D6D}" type="parTrans" cxnId="{D140F8D3-6675-4465-81C5-6AFC98B08A26}">
      <dgm:prSet/>
      <dgm:spPr/>
      <dgm:t>
        <a:bodyPr/>
        <a:lstStyle/>
        <a:p>
          <a:endParaRPr lang="en-US"/>
        </a:p>
      </dgm:t>
    </dgm:pt>
    <dgm:pt modelId="{4E9C0FEF-7BDC-49E2-959F-47D254148140}" type="sibTrans" cxnId="{D140F8D3-6675-4465-81C5-6AFC98B08A26}">
      <dgm:prSet/>
      <dgm:spPr/>
      <dgm:t>
        <a:bodyPr/>
        <a:lstStyle/>
        <a:p>
          <a:endParaRPr lang="en-US"/>
        </a:p>
      </dgm:t>
    </dgm:pt>
    <dgm:pt modelId="{7EF0E184-80D4-4263-A1E5-92A77914DA65}">
      <dgm:prSet phldrT="[Text]"/>
      <dgm:spPr>
        <a:solidFill>
          <a:srgbClr val="FF0000"/>
        </a:solidFill>
      </dgm:spPr>
      <dgm:t>
        <a:bodyPr/>
        <a:lstStyle/>
        <a:p>
          <a:r>
            <a:rPr lang="en-US" b="1" dirty="0">
              <a:latin typeface="Arial" panose="020B0604020202020204" pitchFamily="34" charset="0"/>
              <a:cs typeface="Arial" panose="020B0604020202020204" pitchFamily="34" charset="0"/>
            </a:rPr>
            <a:t>COCs</a:t>
          </a:r>
        </a:p>
      </dgm:t>
    </dgm:pt>
    <dgm:pt modelId="{3BE06589-CC73-4E19-81BF-EB91BADD7196}" type="sibTrans" cxnId="{C61DBE32-3D0A-4E22-8DBE-53DCD0881B21}">
      <dgm:prSet/>
      <dgm:spPr/>
      <dgm:t>
        <a:bodyPr/>
        <a:lstStyle/>
        <a:p>
          <a:endParaRPr lang="en-US"/>
        </a:p>
      </dgm:t>
    </dgm:pt>
    <dgm:pt modelId="{DFD7C80A-6710-451A-BE2B-957C38FA2004}" type="parTrans" cxnId="{C61DBE32-3D0A-4E22-8DBE-53DCD0881B21}">
      <dgm:prSet/>
      <dgm:spPr/>
      <dgm:t>
        <a:bodyPr/>
        <a:lstStyle/>
        <a:p>
          <a:endParaRPr lang="en-US"/>
        </a:p>
      </dgm:t>
    </dgm:pt>
    <dgm:pt modelId="{AE1A2037-047A-4B0A-AECF-EA0A150CCEB6}" type="pres">
      <dgm:prSet presAssocID="{B6259E56-6872-4DCE-9317-5537C08EE39E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5DCA2EA4-11ED-49B7-B8C0-334926CA8C5C}" type="pres">
      <dgm:prSet presAssocID="{90C8A5C4-B995-44EF-862A-57DC9AA6408B}" presName="vertOne" presStyleCnt="0"/>
      <dgm:spPr/>
    </dgm:pt>
    <dgm:pt modelId="{4D84CBEC-61A9-4B1F-BECB-B31D84A85661}" type="pres">
      <dgm:prSet presAssocID="{90C8A5C4-B995-44EF-862A-57DC9AA6408B}" presName="txOne" presStyleLbl="node0" presStyleIdx="0" presStyleCnt="1" custLinFactY="1149" custLinFactNeighborY="10000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8423E11-269A-4109-ADC0-4A30015DCFC4}" type="pres">
      <dgm:prSet presAssocID="{90C8A5C4-B995-44EF-862A-57DC9AA6408B}" presName="parTransOne" presStyleCnt="0"/>
      <dgm:spPr/>
    </dgm:pt>
    <dgm:pt modelId="{8F74955E-8A7B-492A-8194-A69C39A08507}" type="pres">
      <dgm:prSet presAssocID="{90C8A5C4-B995-44EF-862A-57DC9AA6408B}" presName="horzOne" presStyleCnt="0"/>
      <dgm:spPr/>
    </dgm:pt>
    <dgm:pt modelId="{E0FA41B7-BB7B-41D1-9F0E-2BB2FAB4F035}" type="pres">
      <dgm:prSet presAssocID="{4635360B-F8DB-4E2A-B2F7-32AB2747BB25}" presName="vertTwo" presStyleCnt="0"/>
      <dgm:spPr/>
    </dgm:pt>
    <dgm:pt modelId="{D106D8AA-570D-4BDA-BE20-F9E03443C1DE}" type="pres">
      <dgm:prSet presAssocID="{4635360B-F8DB-4E2A-B2F7-32AB2747BB25}" presName="txTwo" presStyleLbl="node2" presStyleIdx="0" presStyleCnt="2" custLinFactNeighborY="4769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65C0728-41F8-461D-8DE2-5565A9473B73}" type="pres">
      <dgm:prSet presAssocID="{4635360B-F8DB-4E2A-B2F7-32AB2747BB25}" presName="parTransTwo" presStyleCnt="0"/>
      <dgm:spPr/>
    </dgm:pt>
    <dgm:pt modelId="{6FEC1C80-1AD5-4A40-80B9-4A6D5086E9E8}" type="pres">
      <dgm:prSet presAssocID="{4635360B-F8DB-4E2A-B2F7-32AB2747BB25}" presName="horzTwo" presStyleCnt="0"/>
      <dgm:spPr/>
    </dgm:pt>
    <dgm:pt modelId="{E88CBAB9-363D-4B61-BD84-375B732E126E}" type="pres">
      <dgm:prSet presAssocID="{550481BB-9B06-45AD-82ED-B54B60A0AB67}" presName="vertThree" presStyleCnt="0"/>
      <dgm:spPr/>
    </dgm:pt>
    <dgm:pt modelId="{E439980C-73C0-4F61-952B-DF4202D33269}" type="pres">
      <dgm:prSet presAssocID="{550481BB-9B06-45AD-82ED-B54B60A0AB67}" presName="txThree" presStyleLbl="node3" presStyleIdx="0" presStyleCnt="8" custLinFactNeighborY="-317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97480CE-3503-40A1-93CB-FB05F363CD02}" type="pres">
      <dgm:prSet presAssocID="{550481BB-9B06-45AD-82ED-B54B60A0AB67}" presName="horzThree" presStyleCnt="0"/>
      <dgm:spPr/>
    </dgm:pt>
    <dgm:pt modelId="{7DFFA01F-6552-493C-AB91-42A4A8E410D4}" type="pres">
      <dgm:prSet presAssocID="{79B07AAE-8215-4FE0-8BB2-1EA1E0F751B4}" presName="sibSpaceThree" presStyleCnt="0"/>
      <dgm:spPr/>
    </dgm:pt>
    <dgm:pt modelId="{370BEF4D-4405-4112-BF3B-09703B3B5143}" type="pres">
      <dgm:prSet presAssocID="{2F324373-0D84-41AD-AEFD-500C4043479D}" presName="vertThree" presStyleCnt="0"/>
      <dgm:spPr/>
    </dgm:pt>
    <dgm:pt modelId="{4FAF2B74-275E-4AB7-881C-0A22040FEFB4}" type="pres">
      <dgm:prSet presAssocID="{2F324373-0D84-41AD-AEFD-500C4043479D}" presName="txThree" presStyleLbl="node3" presStyleIdx="1" presStyleCnt="8" custLinFactNeighborY="-317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7356268-758B-4385-A653-F6EBAF3C05FB}" type="pres">
      <dgm:prSet presAssocID="{2F324373-0D84-41AD-AEFD-500C4043479D}" presName="horzThree" presStyleCnt="0"/>
      <dgm:spPr/>
    </dgm:pt>
    <dgm:pt modelId="{AEBBA2DC-149B-4EE0-9CBA-F05A2953EC5C}" type="pres">
      <dgm:prSet presAssocID="{12C9B335-BBD6-4E68-B73F-62B37F0C463C}" presName="sibSpaceThree" presStyleCnt="0"/>
      <dgm:spPr/>
    </dgm:pt>
    <dgm:pt modelId="{15ECE7C6-FD99-4F23-A40F-3FDB932EBE56}" type="pres">
      <dgm:prSet presAssocID="{C6221776-0498-45DB-981F-4435310C835E}" presName="vertThree" presStyleCnt="0"/>
      <dgm:spPr/>
    </dgm:pt>
    <dgm:pt modelId="{395275B6-D303-4AD1-93F6-CFE92AF9C993}" type="pres">
      <dgm:prSet presAssocID="{C6221776-0498-45DB-981F-4435310C835E}" presName="txThree" presStyleLbl="node3" presStyleIdx="2" presStyleCnt="8" custLinFactNeighborY="-317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585B45F-C108-445D-8CFF-BCB62C73E51C}" type="pres">
      <dgm:prSet presAssocID="{C6221776-0498-45DB-981F-4435310C835E}" presName="horzThree" presStyleCnt="0"/>
      <dgm:spPr/>
    </dgm:pt>
    <dgm:pt modelId="{1B993EC2-FEBA-4B33-8803-93B8F4F42FF7}" type="pres">
      <dgm:prSet presAssocID="{43F376AD-6965-4781-972E-E7DED70A2B4C}" presName="sibSpaceThree" presStyleCnt="0"/>
      <dgm:spPr/>
    </dgm:pt>
    <dgm:pt modelId="{B8DB6DD6-9635-47AA-A2ED-E73764B9934F}" type="pres">
      <dgm:prSet presAssocID="{7EF0E184-80D4-4263-A1E5-92A77914DA65}" presName="vertThree" presStyleCnt="0"/>
      <dgm:spPr/>
    </dgm:pt>
    <dgm:pt modelId="{A1705BDA-81AD-4BA1-9469-2A1FAC8F17E1}" type="pres">
      <dgm:prSet presAssocID="{7EF0E184-80D4-4263-A1E5-92A77914DA65}" presName="txThree" presStyleLbl="node3" presStyleIdx="3" presStyleCnt="8" custLinFactNeighborY="-317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79C4B4A-D08F-440E-9A41-98DC1ECEF19B}" type="pres">
      <dgm:prSet presAssocID="{7EF0E184-80D4-4263-A1E5-92A77914DA65}" presName="horzThree" presStyleCnt="0"/>
      <dgm:spPr/>
    </dgm:pt>
    <dgm:pt modelId="{C7A3FB11-FD30-42E9-8A89-F52306D8968E}" type="pres">
      <dgm:prSet presAssocID="{3BE06589-CC73-4E19-81BF-EB91BADD7196}" presName="sibSpaceThree" presStyleCnt="0"/>
      <dgm:spPr/>
    </dgm:pt>
    <dgm:pt modelId="{C6B88602-CC58-4FC5-AA91-B2D31D2A2DBA}" type="pres">
      <dgm:prSet presAssocID="{50F86BAF-6AF8-45B4-9926-BB1DA6670C87}" presName="vertThree" presStyleCnt="0"/>
      <dgm:spPr/>
    </dgm:pt>
    <dgm:pt modelId="{3800A96F-5664-4ECB-B8A4-5CE661736EEE}" type="pres">
      <dgm:prSet presAssocID="{50F86BAF-6AF8-45B4-9926-BB1DA6670C87}" presName="txThree" presStyleLbl="node3" presStyleIdx="4" presStyleCnt="8" custLinFactNeighborY="-317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F04E9E9-5133-4615-A83F-D128A15FB267}" type="pres">
      <dgm:prSet presAssocID="{50F86BAF-6AF8-45B4-9926-BB1DA6670C87}" presName="horzThree" presStyleCnt="0"/>
      <dgm:spPr/>
    </dgm:pt>
    <dgm:pt modelId="{C37FC36A-FCB5-4442-A4ED-54310ADF9FA0}" type="pres">
      <dgm:prSet presAssocID="{53666C87-0FA8-4541-BCA7-279B9CABAE6D}" presName="sibSpaceThree" presStyleCnt="0"/>
      <dgm:spPr/>
    </dgm:pt>
    <dgm:pt modelId="{C1AE8B6F-4E20-4CE1-A958-B0B06C7EF96D}" type="pres">
      <dgm:prSet presAssocID="{924EB7CE-174A-4A3B-955D-90AADD08A18A}" presName="vertThree" presStyleCnt="0"/>
      <dgm:spPr/>
    </dgm:pt>
    <dgm:pt modelId="{72A47987-043B-4E44-9DAC-BA9227E216F7}" type="pres">
      <dgm:prSet presAssocID="{924EB7CE-174A-4A3B-955D-90AADD08A18A}" presName="txThree" presStyleLbl="node3" presStyleIdx="5" presStyleCnt="8" custLinFactNeighborY="-317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A89644F-3785-44EF-867F-2407E1189A9F}" type="pres">
      <dgm:prSet presAssocID="{924EB7CE-174A-4A3B-955D-90AADD08A18A}" presName="horzThree" presStyleCnt="0"/>
      <dgm:spPr/>
    </dgm:pt>
    <dgm:pt modelId="{08FA2D71-A4BD-456E-B177-04052B0FDE9B}" type="pres">
      <dgm:prSet presAssocID="{49610BBB-E64A-4BB7-AB0C-A1CA84470410}" presName="sibSpaceTwo" presStyleCnt="0"/>
      <dgm:spPr/>
    </dgm:pt>
    <dgm:pt modelId="{5C881E04-8A8E-431D-BF12-6E522B0DF3FE}" type="pres">
      <dgm:prSet presAssocID="{84C63CF5-FB43-4135-9A5E-CBC41938FF5A}" presName="vertTwo" presStyleCnt="0"/>
      <dgm:spPr/>
    </dgm:pt>
    <dgm:pt modelId="{EB18ECBA-0D1A-471F-8701-435FD0C50165}" type="pres">
      <dgm:prSet presAssocID="{84C63CF5-FB43-4135-9A5E-CBC41938FF5A}" presName="txTwo" presStyleLbl="node2" presStyleIdx="1" presStyleCnt="2" custLinFactNeighborY="4769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870BB42-8390-46B1-AABA-632615338F5F}" type="pres">
      <dgm:prSet presAssocID="{84C63CF5-FB43-4135-9A5E-CBC41938FF5A}" presName="parTransTwo" presStyleCnt="0"/>
      <dgm:spPr/>
    </dgm:pt>
    <dgm:pt modelId="{6248F71C-A45F-42A9-996E-7E8E98EC718E}" type="pres">
      <dgm:prSet presAssocID="{84C63CF5-FB43-4135-9A5E-CBC41938FF5A}" presName="horzTwo" presStyleCnt="0"/>
      <dgm:spPr/>
    </dgm:pt>
    <dgm:pt modelId="{50CAB88E-76AB-4EC8-B9E7-5B251778A623}" type="pres">
      <dgm:prSet presAssocID="{F3550C49-6BDA-4F80-9D6D-0E5C045E5B0E}" presName="vertThree" presStyleCnt="0"/>
      <dgm:spPr/>
    </dgm:pt>
    <dgm:pt modelId="{370B4451-3BD7-4405-B296-8E6291853B04}" type="pres">
      <dgm:prSet presAssocID="{F3550C49-6BDA-4F80-9D6D-0E5C045E5B0E}" presName="txThree" presStyleLbl="node3" presStyleIdx="6" presStyleCnt="8" custLinFactNeighborY="-317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4C2FACE-559F-4435-B24A-271FC593E8B6}" type="pres">
      <dgm:prSet presAssocID="{F3550C49-6BDA-4F80-9D6D-0E5C045E5B0E}" presName="horzThree" presStyleCnt="0"/>
      <dgm:spPr/>
    </dgm:pt>
    <dgm:pt modelId="{F2F96B6A-A564-4E40-BB70-15B3BE4BB175}" type="pres">
      <dgm:prSet presAssocID="{84B657D1-6029-419A-9BE5-45B0BB3B4247}" presName="sibSpaceThree" presStyleCnt="0"/>
      <dgm:spPr/>
    </dgm:pt>
    <dgm:pt modelId="{84628BBC-9645-4F34-BE2B-ECFE993D53DB}" type="pres">
      <dgm:prSet presAssocID="{1275A8B1-5ABF-4AA3-8F09-CC4022F50409}" presName="vertThree" presStyleCnt="0"/>
      <dgm:spPr/>
    </dgm:pt>
    <dgm:pt modelId="{649AE37F-A333-4B47-BDD4-546D2B133971}" type="pres">
      <dgm:prSet presAssocID="{1275A8B1-5ABF-4AA3-8F09-CC4022F50409}" presName="txThree" presStyleLbl="node3" presStyleIdx="7" presStyleCnt="8" custLinFactNeighborY="-317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4D23251-352D-44BD-811D-48EEF91C1C12}" type="pres">
      <dgm:prSet presAssocID="{1275A8B1-5ABF-4AA3-8F09-CC4022F50409}" presName="horzThree" presStyleCnt="0"/>
      <dgm:spPr/>
    </dgm:pt>
  </dgm:ptLst>
  <dgm:cxnLst>
    <dgm:cxn modelId="{3A8900B9-AF5A-4898-92E9-F770CA2F2C39}" type="presOf" srcId="{924EB7CE-174A-4A3B-955D-90AADD08A18A}" destId="{72A47987-043B-4E44-9DAC-BA9227E216F7}" srcOrd="0" destOrd="0" presId="urn:microsoft.com/office/officeart/2005/8/layout/hierarchy4"/>
    <dgm:cxn modelId="{FBBDD8EB-EFB1-44E9-AD9C-B9E6A1F2440E}" type="presOf" srcId="{7EF0E184-80D4-4263-A1E5-92A77914DA65}" destId="{A1705BDA-81AD-4BA1-9469-2A1FAC8F17E1}" srcOrd="0" destOrd="0" presId="urn:microsoft.com/office/officeart/2005/8/layout/hierarchy4"/>
    <dgm:cxn modelId="{99106368-8FC6-4CEE-89DB-A5796005A1CF}" type="presOf" srcId="{1275A8B1-5ABF-4AA3-8F09-CC4022F50409}" destId="{649AE37F-A333-4B47-BDD4-546D2B133971}" srcOrd="0" destOrd="0" presId="urn:microsoft.com/office/officeart/2005/8/layout/hierarchy4"/>
    <dgm:cxn modelId="{DD1B4AAA-C2BF-479C-B86D-F85918E0F89B}" srcId="{4635360B-F8DB-4E2A-B2F7-32AB2747BB25}" destId="{50F86BAF-6AF8-45B4-9926-BB1DA6670C87}" srcOrd="4" destOrd="0" parTransId="{44F69171-75F2-42AC-94A0-1181F2DC5E36}" sibTransId="{53666C87-0FA8-4541-BCA7-279B9CABAE6D}"/>
    <dgm:cxn modelId="{480385FF-BB8B-4FF6-BD10-3AAFCAF7747A}" type="presOf" srcId="{C6221776-0498-45DB-981F-4435310C835E}" destId="{395275B6-D303-4AD1-93F6-CFE92AF9C993}" srcOrd="0" destOrd="0" presId="urn:microsoft.com/office/officeart/2005/8/layout/hierarchy4"/>
    <dgm:cxn modelId="{EDBE6536-FCAD-4432-BBCC-17A4D6CE887A}" srcId="{4635360B-F8DB-4E2A-B2F7-32AB2747BB25}" destId="{C6221776-0498-45DB-981F-4435310C835E}" srcOrd="2" destOrd="0" parTransId="{67BB076E-84B6-453E-ACF9-1B761BC710A6}" sibTransId="{43F376AD-6965-4781-972E-E7DED70A2B4C}"/>
    <dgm:cxn modelId="{5722AF12-A713-4F6D-8CF2-3E7BDB3EA51A}" type="presOf" srcId="{2F324373-0D84-41AD-AEFD-500C4043479D}" destId="{4FAF2B74-275E-4AB7-881C-0A22040FEFB4}" srcOrd="0" destOrd="0" presId="urn:microsoft.com/office/officeart/2005/8/layout/hierarchy4"/>
    <dgm:cxn modelId="{2E984F4D-ADF0-47D1-B9B0-B93E56F4F66B}" type="presOf" srcId="{550481BB-9B06-45AD-82ED-B54B60A0AB67}" destId="{E439980C-73C0-4F61-952B-DF4202D33269}" srcOrd="0" destOrd="0" presId="urn:microsoft.com/office/officeart/2005/8/layout/hierarchy4"/>
    <dgm:cxn modelId="{C4CD1E5E-55A1-41C7-9B4E-223444D8CA82}" srcId="{4635360B-F8DB-4E2A-B2F7-32AB2747BB25}" destId="{2F324373-0D84-41AD-AEFD-500C4043479D}" srcOrd="1" destOrd="0" parTransId="{F73BB1CD-D731-4E2C-9EAB-41FDDFEA6FA3}" sibTransId="{12C9B335-BBD6-4E68-B73F-62B37F0C463C}"/>
    <dgm:cxn modelId="{4E01A504-03BB-49E3-AF79-05186F29330C}" type="presOf" srcId="{50F86BAF-6AF8-45B4-9926-BB1DA6670C87}" destId="{3800A96F-5664-4ECB-B8A4-5CE661736EEE}" srcOrd="0" destOrd="0" presId="urn:microsoft.com/office/officeart/2005/8/layout/hierarchy4"/>
    <dgm:cxn modelId="{71A8CAB8-A1F1-4980-AF41-4A708F047F35}" srcId="{B6259E56-6872-4DCE-9317-5537C08EE39E}" destId="{90C8A5C4-B995-44EF-862A-57DC9AA6408B}" srcOrd="0" destOrd="0" parTransId="{41FD9DB3-A37E-4D7C-8E9C-D05F1406B7A0}" sibTransId="{F1C52EFA-9233-48E4-AB1F-E580C0D7AA7B}"/>
    <dgm:cxn modelId="{03A162E1-2E1C-49F1-A5C1-AB53A16A93AE}" type="presOf" srcId="{90C8A5C4-B995-44EF-862A-57DC9AA6408B}" destId="{4D84CBEC-61A9-4B1F-BECB-B31D84A85661}" srcOrd="0" destOrd="0" presId="urn:microsoft.com/office/officeart/2005/8/layout/hierarchy4"/>
    <dgm:cxn modelId="{9E01C58C-2974-4AD0-9A81-9C36882AF653}" srcId="{4635360B-F8DB-4E2A-B2F7-32AB2747BB25}" destId="{550481BB-9B06-45AD-82ED-B54B60A0AB67}" srcOrd="0" destOrd="0" parTransId="{82528CE5-84D1-4ABD-A4CB-3E6850FDBC04}" sibTransId="{79B07AAE-8215-4FE0-8BB2-1EA1E0F751B4}"/>
    <dgm:cxn modelId="{D140F8D3-6675-4465-81C5-6AFC98B08A26}" srcId="{84C63CF5-FB43-4135-9A5E-CBC41938FF5A}" destId="{1275A8B1-5ABF-4AA3-8F09-CC4022F50409}" srcOrd="1" destOrd="0" parTransId="{142674EE-CB2D-48D4-A583-CCBB0A055D6D}" sibTransId="{4E9C0FEF-7BDC-49E2-959F-47D254148140}"/>
    <dgm:cxn modelId="{C61DBE32-3D0A-4E22-8DBE-53DCD0881B21}" srcId="{4635360B-F8DB-4E2A-B2F7-32AB2747BB25}" destId="{7EF0E184-80D4-4263-A1E5-92A77914DA65}" srcOrd="3" destOrd="0" parTransId="{DFD7C80A-6710-451A-BE2B-957C38FA2004}" sibTransId="{3BE06589-CC73-4E19-81BF-EB91BADD7196}"/>
    <dgm:cxn modelId="{BD792AB3-1A57-4629-B81B-631949132C71}" type="presOf" srcId="{4635360B-F8DB-4E2A-B2F7-32AB2747BB25}" destId="{D106D8AA-570D-4BDA-BE20-F9E03443C1DE}" srcOrd="0" destOrd="0" presId="urn:microsoft.com/office/officeart/2005/8/layout/hierarchy4"/>
    <dgm:cxn modelId="{72DF0ACB-8F64-48CE-A46B-44CCC119C114}" srcId="{4635360B-F8DB-4E2A-B2F7-32AB2747BB25}" destId="{924EB7CE-174A-4A3B-955D-90AADD08A18A}" srcOrd="5" destOrd="0" parTransId="{B3557F39-C7E5-4834-9515-06ACFAD04253}" sibTransId="{C3B22E05-CB64-4E72-8033-1FBE995AC1F5}"/>
    <dgm:cxn modelId="{7B4B3A4A-36AF-4B18-9535-3CD45936D9D3}" srcId="{84C63CF5-FB43-4135-9A5E-CBC41938FF5A}" destId="{F3550C49-6BDA-4F80-9D6D-0E5C045E5B0E}" srcOrd="0" destOrd="0" parTransId="{85642AD7-B259-47A6-B06B-CACF014D9D82}" sibTransId="{84B657D1-6029-419A-9BE5-45B0BB3B4247}"/>
    <dgm:cxn modelId="{C1003AF5-9445-4980-AC31-CF88108355F3}" type="presOf" srcId="{84C63CF5-FB43-4135-9A5E-CBC41938FF5A}" destId="{EB18ECBA-0D1A-471F-8701-435FD0C50165}" srcOrd="0" destOrd="0" presId="urn:microsoft.com/office/officeart/2005/8/layout/hierarchy4"/>
    <dgm:cxn modelId="{4F76EE6E-9642-4CC9-A06B-F33E3A9A2758}" srcId="{90C8A5C4-B995-44EF-862A-57DC9AA6408B}" destId="{4635360B-F8DB-4E2A-B2F7-32AB2747BB25}" srcOrd="0" destOrd="0" parTransId="{2BB736C5-EB6A-41C2-9351-7EBC656190E0}" sibTransId="{49610BBB-E64A-4BB7-AB0C-A1CA84470410}"/>
    <dgm:cxn modelId="{DAE580B3-4BA1-4C05-9C26-15442D32B924}" type="presOf" srcId="{B6259E56-6872-4DCE-9317-5537C08EE39E}" destId="{AE1A2037-047A-4B0A-AECF-EA0A150CCEB6}" srcOrd="0" destOrd="0" presId="urn:microsoft.com/office/officeart/2005/8/layout/hierarchy4"/>
    <dgm:cxn modelId="{02FFBA12-A5A4-4FA9-9504-CE4CD2A24F89}" type="presOf" srcId="{F3550C49-6BDA-4F80-9D6D-0E5C045E5B0E}" destId="{370B4451-3BD7-4405-B296-8E6291853B04}" srcOrd="0" destOrd="0" presId="urn:microsoft.com/office/officeart/2005/8/layout/hierarchy4"/>
    <dgm:cxn modelId="{2ABE9AAB-4AA4-44ED-935E-026E9232534B}" srcId="{90C8A5C4-B995-44EF-862A-57DC9AA6408B}" destId="{84C63CF5-FB43-4135-9A5E-CBC41938FF5A}" srcOrd="1" destOrd="0" parTransId="{E602CAE5-518E-418F-A67D-38C8645C0B63}" sibTransId="{FF6E2848-9E08-4792-9E21-67D92207975E}"/>
    <dgm:cxn modelId="{7F83DCBE-7F69-48B1-A87D-D0FCEB79FF1A}" type="presParOf" srcId="{AE1A2037-047A-4B0A-AECF-EA0A150CCEB6}" destId="{5DCA2EA4-11ED-49B7-B8C0-334926CA8C5C}" srcOrd="0" destOrd="0" presId="urn:microsoft.com/office/officeart/2005/8/layout/hierarchy4"/>
    <dgm:cxn modelId="{1C00720E-CC7C-4071-8A3B-17CFCBB9A0FC}" type="presParOf" srcId="{5DCA2EA4-11ED-49B7-B8C0-334926CA8C5C}" destId="{4D84CBEC-61A9-4B1F-BECB-B31D84A85661}" srcOrd="0" destOrd="0" presId="urn:microsoft.com/office/officeart/2005/8/layout/hierarchy4"/>
    <dgm:cxn modelId="{EC7AD580-602D-41E4-B5CB-1196E0E0DC4B}" type="presParOf" srcId="{5DCA2EA4-11ED-49B7-B8C0-334926CA8C5C}" destId="{98423E11-269A-4109-ADC0-4A30015DCFC4}" srcOrd="1" destOrd="0" presId="urn:microsoft.com/office/officeart/2005/8/layout/hierarchy4"/>
    <dgm:cxn modelId="{EC696A58-761C-45E3-AD81-6BE26ADFBEFE}" type="presParOf" srcId="{5DCA2EA4-11ED-49B7-B8C0-334926CA8C5C}" destId="{8F74955E-8A7B-492A-8194-A69C39A08507}" srcOrd="2" destOrd="0" presId="urn:microsoft.com/office/officeart/2005/8/layout/hierarchy4"/>
    <dgm:cxn modelId="{677E4A66-FC64-4598-892A-833092B956AF}" type="presParOf" srcId="{8F74955E-8A7B-492A-8194-A69C39A08507}" destId="{E0FA41B7-BB7B-41D1-9F0E-2BB2FAB4F035}" srcOrd="0" destOrd="0" presId="urn:microsoft.com/office/officeart/2005/8/layout/hierarchy4"/>
    <dgm:cxn modelId="{0D2B0EB3-0A2F-48FC-B9A2-B4537877EF72}" type="presParOf" srcId="{E0FA41B7-BB7B-41D1-9F0E-2BB2FAB4F035}" destId="{D106D8AA-570D-4BDA-BE20-F9E03443C1DE}" srcOrd="0" destOrd="0" presId="urn:microsoft.com/office/officeart/2005/8/layout/hierarchy4"/>
    <dgm:cxn modelId="{4B31D1EC-234B-4179-8CFF-AF90A22961D1}" type="presParOf" srcId="{E0FA41B7-BB7B-41D1-9F0E-2BB2FAB4F035}" destId="{365C0728-41F8-461D-8DE2-5565A9473B73}" srcOrd="1" destOrd="0" presId="urn:microsoft.com/office/officeart/2005/8/layout/hierarchy4"/>
    <dgm:cxn modelId="{928BB546-069B-4E18-911F-3125EE46990F}" type="presParOf" srcId="{E0FA41B7-BB7B-41D1-9F0E-2BB2FAB4F035}" destId="{6FEC1C80-1AD5-4A40-80B9-4A6D5086E9E8}" srcOrd="2" destOrd="0" presId="urn:microsoft.com/office/officeart/2005/8/layout/hierarchy4"/>
    <dgm:cxn modelId="{F937414A-13AA-471F-8448-72A61E5C5F88}" type="presParOf" srcId="{6FEC1C80-1AD5-4A40-80B9-4A6D5086E9E8}" destId="{E88CBAB9-363D-4B61-BD84-375B732E126E}" srcOrd="0" destOrd="0" presId="urn:microsoft.com/office/officeart/2005/8/layout/hierarchy4"/>
    <dgm:cxn modelId="{D4C20ABB-05A9-4DAE-A787-7B827842FAB4}" type="presParOf" srcId="{E88CBAB9-363D-4B61-BD84-375B732E126E}" destId="{E439980C-73C0-4F61-952B-DF4202D33269}" srcOrd="0" destOrd="0" presId="urn:microsoft.com/office/officeart/2005/8/layout/hierarchy4"/>
    <dgm:cxn modelId="{BAFD3660-315C-4E30-AF3B-36FF8672C50A}" type="presParOf" srcId="{E88CBAB9-363D-4B61-BD84-375B732E126E}" destId="{097480CE-3503-40A1-93CB-FB05F363CD02}" srcOrd="1" destOrd="0" presId="urn:microsoft.com/office/officeart/2005/8/layout/hierarchy4"/>
    <dgm:cxn modelId="{B28757A3-C924-41C8-AC59-4D153A621F14}" type="presParOf" srcId="{6FEC1C80-1AD5-4A40-80B9-4A6D5086E9E8}" destId="{7DFFA01F-6552-493C-AB91-42A4A8E410D4}" srcOrd="1" destOrd="0" presId="urn:microsoft.com/office/officeart/2005/8/layout/hierarchy4"/>
    <dgm:cxn modelId="{72026F89-15F3-43A3-B89A-B178CD746682}" type="presParOf" srcId="{6FEC1C80-1AD5-4A40-80B9-4A6D5086E9E8}" destId="{370BEF4D-4405-4112-BF3B-09703B3B5143}" srcOrd="2" destOrd="0" presId="urn:microsoft.com/office/officeart/2005/8/layout/hierarchy4"/>
    <dgm:cxn modelId="{22FFC57A-4AD7-48DE-8057-8440845203EE}" type="presParOf" srcId="{370BEF4D-4405-4112-BF3B-09703B3B5143}" destId="{4FAF2B74-275E-4AB7-881C-0A22040FEFB4}" srcOrd="0" destOrd="0" presId="urn:microsoft.com/office/officeart/2005/8/layout/hierarchy4"/>
    <dgm:cxn modelId="{2B81E040-A936-4443-813B-3EFB171862F9}" type="presParOf" srcId="{370BEF4D-4405-4112-BF3B-09703B3B5143}" destId="{D7356268-758B-4385-A653-F6EBAF3C05FB}" srcOrd="1" destOrd="0" presId="urn:microsoft.com/office/officeart/2005/8/layout/hierarchy4"/>
    <dgm:cxn modelId="{290AAD55-EFAE-42CA-B47B-472A2F71BCF6}" type="presParOf" srcId="{6FEC1C80-1AD5-4A40-80B9-4A6D5086E9E8}" destId="{AEBBA2DC-149B-4EE0-9CBA-F05A2953EC5C}" srcOrd="3" destOrd="0" presId="urn:microsoft.com/office/officeart/2005/8/layout/hierarchy4"/>
    <dgm:cxn modelId="{3E0AB0BE-A384-4277-AEE2-FD94913AC57A}" type="presParOf" srcId="{6FEC1C80-1AD5-4A40-80B9-4A6D5086E9E8}" destId="{15ECE7C6-FD99-4F23-A40F-3FDB932EBE56}" srcOrd="4" destOrd="0" presId="urn:microsoft.com/office/officeart/2005/8/layout/hierarchy4"/>
    <dgm:cxn modelId="{48BF341F-28BB-48AE-9B8C-E30D7EF04F56}" type="presParOf" srcId="{15ECE7C6-FD99-4F23-A40F-3FDB932EBE56}" destId="{395275B6-D303-4AD1-93F6-CFE92AF9C993}" srcOrd="0" destOrd="0" presId="urn:microsoft.com/office/officeart/2005/8/layout/hierarchy4"/>
    <dgm:cxn modelId="{EEB90652-C69E-4A95-9930-61560343CE9E}" type="presParOf" srcId="{15ECE7C6-FD99-4F23-A40F-3FDB932EBE56}" destId="{4585B45F-C108-445D-8CFF-BCB62C73E51C}" srcOrd="1" destOrd="0" presId="urn:microsoft.com/office/officeart/2005/8/layout/hierarchy4"/>
    <dgm:cxn modelId="{E6A38228-18AD-4043-8B73-9C60BF3C1E7A}" type="presParOf" srcId="{6FEC1C80-1AD5-4A40-80B9-4A6D5086E9E8}" destId="{1B993EC2-FEBA-4B33-8803-93B8F4F42FF7}" srcOrd="5" destOrd="0" presId="urn:microsoft.com/office/officeart/2005/8/layout/hierarchy4"/>
    <dgm:cxn modelId="{CB62D815-AAED-4D0A-A162-83E9810D3A32}" type="presParOf" srcId="{6FEC1C80-1AD5-4A40-80B9-4A6D5086E9E8}" destId="{B8DB6DD6-9635-47AA-A2ED-E73764B9934F}" srcOrd="6" destOrd="0" presId="urn:microsoft.com/office/officeart/2005/8/layout/hierarchy4"/>
    <dgm:cxn modelId="{7AD85E99-C929-44DC-81E6-CC20B6B6AAC8}" type="presParOf" srcId="{B8DB6DD6-9635-47AA-A2ED-E73764B9934F}" destId="{A1705BDA-81AD-4BA1-9469-2A1FAC8F17E1}" srcOrd="0" destOrd="0" presId="urn:microsoft.com/office/officeart/2005/8/layout/hierarchy4"/>
    <dgm:cxn modelId="{1E810E54-23E2-4796-B7B4-B11C4117C9AD}" type="presParOf" srcId="{B8DB6DD6-9635-47AA-A2ED-E73764B9934F}" destId="{D79C4B4A-D08F-440E-9A41-98DC1ECEF19B}" srcOrd="1" destOrd="0" presId="urn:microsoft.com/office/officeart/2005/8/layout/hierarchy4"/>
    <dgm:cxn modelId="{01DB1A2A-F96E-46F2-A74F-3C9F114A17A3}" type="presParOf" srcId="{6FEC1C80-1AD5-4A40-80B9-4A6D5086E9E8}" destId="{C7A3FB11-FD30-42E9-8A89-F52306D8968E}" srcOrd="7" destOrd="0" presId="urn:microsoft.com/office/officeart/2005/8/layout/hierarchy4"/>
    <dgm:cxn modelId="{30AA1D80-AB61-4194-8BF5-D388F76E496F}" type="presParOf" srcId="{6FEC1C80-1AD5-4A40-80B9-4A6D5086E9E8}" destId="{C6B88602-CC58-4FC5-AA91-B2D31D2A2DBA}" srcOrd="8" destOrd="0" presId="urn:microsoft.com/office/officeart/2005/8/layout/hierarchy4"/>
    <dgm:cxn modelId="{6CF27BED-BEE9-49B2-A608-C92BE66F57AD}" type="presParOf" srcId="{C6B88602-CC58-4FC5-AA91-B2D31D2A2DBA}" destId="{3800A96F-5664-4ECB-B8A4-5CE661736EEE}" srcOrd="0" destOrd="0" presId="urn:microsoft.com/office/officeart/2005/8/layout/hierarchy4"/>
    <dgm:cxn modelId="{1F69B939-48D1-4EF6-A92A-799B72E12AB0}" type="presParOf" srcId="{C6B88602-CC58-4FC5-AA91-B2D31D2A2DBA}" destId="{9F04E9E9-5133-4615-A83F-D128A15FB267}" srcOrd="1" destOrd="0" presId="urn:microsoft.com/office/officeart/2005/8/layout/hierarchy4"/>
    <dgm:cxn modelId="{90855EDF-69F2-447D-A2F1-63831EE90D04}" type="presParOf" srcId="{6FEC1C80-1AD5-4A40-80B9-4A6D5086E9E8}" destId="{C37FC36A-FCB5-4442-A4ED-54310ADF9FA0}" srcOrd="9" destOrd="0" presId="urn:microsoft.com/office/officeart/2005/8/layout/hierarchy4"/>
    <dgm:cxn modelId="{71D93109-D365-424B-95DD-3ABCB391882F}" type="presParOf" srcId="{6FEC1C80-1AD5-4A40-80B9-4A6D5086E9E8}" destId="{C1AE8B6F-4E20-4CE1-A958-B0B06C7EF96D}" srcOrd="10" destOrd="0" presId="urn:microsoft.com/office/officeart/2005/8/layout/hierarchy4"/>
    <dgm:cxn modelId="{6FD027EB-3F85-4173-9D21-DDA2E58FA586}" type="presParOf" srcId="{C1AE8B6F-4E20-4CE1-A958-B0B06C7EF96D}" destId="{72A47987-043B-4E44-9DAC-BA9227E216F7}" srcOrd="0" destOrd="0" presId="urn:microsoft.com/office/officeart/2005/8/layout/hierarchy4"/>
    <dgm:cxn modelId="{7F605238-8422-496E-8ED0-E046B9665F22}" type="presParOf" srcId="{C1AE8B6F-4E20-4CE1-A958-B0B06C7EF96D}" destId="{8A89644F-3785-44EF-867F-2407E1189A9F}" srcOrd="1" destOrd="0" presId="urn:microsoft.com/office/officeart/2005/8/layout/hierarchy4"/>
    <dgm:cxn modelId="{256A9ABC-ACBB-4750-9029-A6A30B2CA6AB}" type="presParOf" srcId="{8F74955E-8A7B-492A-8194-A69C39A08507}" destId="{08FA2D71-A4BD-456E-B177-04052B0FDE9B}" srcOrd="1" destOrd="0" presId="urn:microsoft.com/office/officeart/2005/8/layout/hierarchy4"/>
    <dgm:cxn modelId="{D04252D2-91A5-4215-BC2B-69D9C049AF8C}" type="presParOf" srcId="{8F74955E-8A7B-492A-8194-A69C39A08507}" destId="{5C881E04-8A8E-431D-BF12-6E522B0DF3FE}" srcOrd="2" destOrd="0" presId="urn:microsoft.com/office/officeart/2005/8/layout/hierarchy4"/>
    <dgm:cxn modelId="{C990C1F2-6CAB-4CAF-BAE7-67BE4E5DA109}" type="presParOf" srcId="{5C881E04-8A8E-431D-BF12-6E522B0DF3FE}" destId="{EB18ECBA-0D1A-471F-8701-435FD0C50165}" srcOrd="0" destOrd="0" presId="urn:microsoft.com/office/officeart/2005/8/layout/hierarchy4"/>
    <dgm:cxn modelId="{CC7CDE2D-0394-4F0B-9338-422C2C8499AE}" type="presParOf" srcId="{5C881E04-8A8E-431D-BF12-6E522B0DF3FE}" destId="{A870BB42-8390-46B1-AABA-632615338F5F}" srcOrd="1" destOrd="0" presId="urn:microsoft.com/office/officeart/2005/8/layout/hierarchy4"/>
    <dgm:cxn modelId="{DB391B34-BBE6-4B5C-A599-2DFBD4B02875}" type="presParOf" srcId="{5C881E04-8A8E-431D-BF12-6E522B0DF3FE}" destId="{6248F71C-A45F-42A9-996E-7E8E98EC718E}" srcOrd="2" destOrd="0" presId="urn:microsoft.com/office/officeart/2005/8/layout/hierarchy4"/>
    <dgm:cxn modelId="{4F8B43CD-DCEE-4033-B364-83A30964A321}" type="presParOf" srcId="{6248F71C-A45F-42A9-996E-7E8E98EC718E}" destId="{50CAB88E-76AB-4EC8-B9E7-5B251778A623}" srcOrd="0" destOrd="0" presId="urn:microsoft.com/office/officeart/2005/8/layout/hierarchy4"/>
    <dgm:cxn modelId="{408030C5-ACC5-4466-9C77-EE0CA68C55E2}" type="presParOf" srcId="{50CAB88E-76AB-4EC8-B9E7-5B251778A623}" destId="{370B4451-3BD7-4405-B296-8E6291853B04}" srcOrd="0" destOrd="0" presId="urn:microsoft.com/office/officeart/2005/8/layout/hierarchy4"/>
    <dgm:cxn modelId="{C42D1073-3562-43E2-8A22-78F970E482AC}" type="presParOf" srcId="{50CAB88E-76AB-4EC8-B9E7-5B251778A623}" destId="{14C2FACE-559F-4435-B24A-271FC593E8B6}" srcOrd="1" destOrd="0" presId="urn:microsoft.com/office/officeart/2005/8/layout/hierarchy4"/>
    <dgm:cxn modelId="{C3214496-103F-4845-8E7A-17B9EC03FC0E}" type="presParOf" srcId="{6248F71C-A45F-42A9-996E-7E8E98EC718E}" destId="{F2F96B6A-A564-4E40-BB70-15B3BE4BB175}" srcOrd="1" destOrd="0" presId="urn:microsoft.com/office/officeart/2005/8/layout/hierarchy4"/>
    <dgm:cxn modelId="{E13A4945-40B3-464E-B42A-FE737E30B137}" type="presParOf" srcId="{6248F71C-A45F-42A9-996E-7E8E98EC718E}" destId="{84628BBC-9645-4F34-BE2B-ECFE993D53DB}" srcOrd="2" destOrd="0" presId="urn:microsoft.com/office/officeart/2005/8/layout/hierarchy4"/>
    <dgm:cxn modelId="{060A2556-2DE4-431C-AE65-0B5F42496B78}" type="presParOf" srcId="{84628BBC-9645-4F34-BE2B-ECFE993D53DB}" destId="{649AE37F-A333-4B47-BDD4-546D2B133971}" srcOrd="0" destOrd="0" presId="urn:microsoft.com/office/officeart/2005/8/layout/hierarchy4"/>
    <dgm:cxn modelId="{8BDCE450-317B-47AA-8DA4-B1B592B62C06}" type="presParOf" srcId="{84628BBC-9645-4F34-BE2B-ECFE993D53DB}" destId="{B4D23251-352D-44BD-811D-48EEF91C1C12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8ECF04-9FA4-4118-8E5C-B195894BBDED}">
      <dsp:nvSpPr>
        <dsp:cNvPr id="0" name=""/>
        <dsp:cNvSpPr/>
      </dsp:nvSpPr>
      <dsp:spPr>
        <a:xfrm>
          <a:off x="10541507" y="4040413"/>
          <a:ext cx="91440" cy="46568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65686"/>
              </a:lnTo>
            </a:path>
          </a:pathLst>
        </a:custGeom>
        <a:noFill/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DC4891C-25A2-40FF-9135-610390B74FBC}">
      <dsp:nvSpPr>
        <dsp:cNvPr id="0" name=""/>
        <dsp:cNvSpPr/>
      </dsp:nvSpPr>
      <dsp:spPr>
        <a:xfrm>
          <a:off x="6696009" y="2557954"/>
          <a:ext cx="3891217" cy="46568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17352"/>
              </a:lnTo>
              <a:lnTo>
                <a:pt x="3891217" y="317352"/>
              </a:lnTo>
              <a:lnTo>
                <a:pt x="3891217" y="465686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74D2A94-A07D-4B90-B30F-7105EF6B277D}">
      <dsp:nvSpPr>
        <dsp:cNvPr id="0" name=""/>
        <dsp:cNvSpPr/>
      </dsp:nvSpPr>
      <dsp:spPr>
        <a:xfrm>
          <a:off x="7651665" y="4040413"/>
          <a:ext cx="978520" cy="46568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17352"/>
              </a:lnTo>
              <a:lnTo>
                <a:pt x="978520" y="317352"/>
              </a:lnTo>
              <a:lnTo>
                <a:pt x="978520" y="465686"/>
              </a:lnTo>
            </a:path>
          </a:pathLst>
        </a:custGeom>
        <a:noFill/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48D218C-A7A0-4E0B-8552-3DEB5E60155B}">
      <dsp:nvSpPr>
        <dsp:cNvPr id="0" name=""/>
        <dsp:cNvSpPr/>
      </dsp:nvSpPr>
      <dsp:spPr>
        <a:xfrm>
          <a:off x="6673144" y="4040413"/>
          <a:ext cx="978520" cy="465686"/>
        </a:xfrm>
        <a:custGeom>
          <a:avLst/>
          <a:gdLst/>
          <a:ahLst/>
          <a:cxnLst/>
          <a:rect l="0" t="0" r="0" b="0"/>
          <a:pathLst>
            <a:path>
              <a:moveTo>
                <a:pt x="978520" y="0"/>
              </a:moveTo>
              <a:lnTo>
                <a:pt x="978520" y="317352"/>
              </a:lnTo>
              <a:lnTo>
                <a:pt x="0" y="317352"/>
              </a:lnTo>
              <a:lnTo>
                <a:pt x="0" y="465686"/>
              </a:lnTo>
            </a:path>
          </a:pathLst>
        </a:custGeom>
        <a:noFill/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B707603-0DB2-4AB8-ADE6-A9BE0D1CA26D}">
      <dsp:nvSpPr>
        <dsp:cNvPr id="0" name=""/>
        <dsp:cNvSpPr/>
      </dsp:nvSpPr>
      <dsp:spPr>
        <a:xfrm>
          <a:off x="6696009" y="2557954"/>
          <a:ext cx="955655" cy="46568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17352"/>
              </a:lnTo>
              <a:lnTo>
                <a:pt x="955655" y="317352"/>
              </a:lnTo>
              <a:lnTo>
                <a:pt x="955655" y="465686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8CB6EB5-5985-4570-ADBA-509E8FC6CFD5}">
      <dsp:nvSpPr>
        <dsp:cNvPr id="0" name=""/>
        <dsp:cNvSpPr/>
      </dsp:nvSpPr>
      <dsp:spPr>
        <a:xfrm>
          <a:off x="2759061" y="4040413"/>
          <a:ext cx="1957041" cy="46568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17352"/>
              </a:lnTo>
              <a:lnTo>
                <a:pt x="1957041" y="317352"/>
              </a:lnTo>
              <a:lnTo>
                <a:pt x="1957041" y="465686"/>
              </a:lnTo>
            </a:path>
          </a:pathLst>
        </a:custGeom>
        <a:noFill/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6ACE846-0213-4A11-BD4E-93F92A341187}">
      <dsp:nvSpPr>
        <dsp:cNvPr id="0" name=""/>
        <dsp:cNvSpPr/>
      </dsp:nvSpPr>
      <dsp:spPr>
        <a:xfrm>
          <a:off x="2713341" y="4040413"/>
          <a:ext cx="91440" cy="46568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65686"/>
              </a:lnTo>
            </a:path>
          </a:pathLst>
        </a:custGeom>
        <a:noFill/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173E06B-362B-4E19-AD47-7EDCC1AD69AF}">
      <dsp:nvSpPr>
        <dsp:cNvPr id="0" name=""/>
        <dsp:cNvSpPr/>
      </dsp:nvSpPr>
      <dsp:spPr>
        <a:xfrm>
          <a:off x="802019" y="4040413"/>
          <a:ext cx="1957041" cy="465686"/>
        </a:xfrm>
        <a:custGeom>
          <a:avLst/>
          <a:gdLst/>
          <a:ahLst/>
          <a:cxnLst/>
          <a:rect l="0" t="0" r="0" b="0"/>
          <a:pathLst>
            <a:path>
              <a:moveTo>
                <a:pt x="1957041" y="0"/>
              </a:moveTo>
              <a:lnTo>
                <a:pt x="1957041" y="317352"/>
              </a:lnTo>
              <a:lnTo>
                <a:pt x="0" y="317352"/>
              </a:lnTo>
              <a:lnTo>
                <a:pt x="0" y="465686"/>
              </a:lnTo>
            </a:path>
          </a:pathLst>
        </a:custGeom>
        <a:noFill/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B51E569-606F-44C8-8EF2-3A66BFD8A025}">
      <dsp:nvSpPr>
        <dsp:cNvPr id="0" name=""/>
        <dsp:cNvSpPr/>
      </dsp:nvSpPr>
      <dsp:spPr>
        <a:xfrm>
          <a:off x="2759061" y="2557954"/>
          <a:ext cx="3936948" cy="465686"/>
        </a:xfrm>
        <a:custGeom>
          <a:avLst/>
          <a:gdLst/>
          <a:ahLst/>
          <a:cxnLst/>
          <a:rect l="0" t="0" r="0" b="0"/>
          <a:pathLst>
            <a:path>
              <a:moveTo>
                <a:pt x="3936948" y="0"/>
              </a:moveTo>
              <a:lnTo>
                <a:pt x="3936948" y="317352"/>
              </a:lnTo>
              <a:lnTo>
                <a:pt x="0" y="317352"/>
              </a:lnTo>
              <a:lnTo>
                <a:pt x="0" y="465686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B6A51F1-0B45-4947-848E-99A5FC4CAB80}">
      <dsp:nvSpPr>
        <dsp:cNvPr id="0" name=""/>
        <dsp:cNvSpPr/>
      </dsp:nvSpPr>
      <dsp:spPr>
        <a:xfrm>
          <a:off x="5895401" y="1541182"/>
          <a:ext cx="1601215" cy="101677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AADAE1-8E37-46EC-95E3-4D33FB871D1B}">
      <dsp:nvSpPr>
        <dsp:cNvPr id="0" name=""/>
        <dsp:cNvSpPr/>
      </dsp:nvSpPr>
      <dsp:spPr>
        <a:xfrm>
          <a:off x="6073314" y="1710199"/>
          <a:ext cx="1601215" cy="101677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err="1"/>
            <a:t>Khối</a:t>
          </a:r>
          <a:r>
            <a:rPr lang="en-US" sz="1400" kern="1200" dirty="0"/>
            <a:t> u </a:t>
          </a:r>
          <a:r>
            <a:rPr lang="en-US" sz="1400" kern="1200" dirty="0" err="1"/>
            <a:t>phát</a:t>
          </a:r>
          <a:r>
            <a:rPr lang="en-US" sz="1400" kern="1200" dirty="0"/>
            <a:t> </a:t>
          </a:r>
          <a:r>
            <a:rPr lang="en-US" sz="1400" kern="1200" dirty="0" err="1"/>
            <a:t>triển</a:t>
          </a:r>
          <a:r>
            <a:rPr lang="en-US" sz="1400" kern="1200" dirty="0"/>
            <a:t> </a:t>
          </a:r>
        </a:p>
      </dsp:txBody>
      <dsp:txXfrm>
        <a:off x="6103094" y="1739979"/>
        <a:ext cx="1541655" cy="957212"/>
      </dsp:txXfrm>
    </dsp:sp>
    <dsp:sp modelId="{05B7D5F5-164D-436D-BC46-0C99600B0882}">
      <dsp:nvSpPr>
        <dsp:cNvPr id="0" name=""/>
        <dsp:cNvSpPr/>
      </dsp:nvSpPr>
      <dsp:spPr>
        <a:xfrm>
          <a:off x="1958453" y="3023641"/>
          <a:ext cx="1601215" cy="101677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336B5D-F57D-40D4-B66B-E316962C1EF4}">
      <dsp:nvSpPr>
        <dsp:cNvPr id="0" name=""/>
        <dsp:cNvSpPr/>
      </dsp:nvSpPr>
      <dsp:spPr>
        <a:xfrm>
          <a:off x="2136366" y="3192658"/>
          <a:ext cx="1601215" cy="101677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err="1"/>
            <a:t>Vào</a:t>
          </a:r>
          <a:r>
            <a:rPr lang="en-US" sz="1400" kern="1200" dirty="0"/>
            <a:t> </a:t>
          </a:r>
          <a:r>
            <a:rPr lang="en-US" sz="1400" kern="1200" dirty="0" err="1"/>
            <a:t>lòng</a:t>
          </a:r>
          <a:r>
            <a:rPr lang="en-US" sz="1400" kern="1200" dirty="0"/>
            <a:t> TC </a:t>
          </a:r>
          <a:r>
            <a:rPr lang="en-US" sz="1400" kern="1200" dirty="0" err="1"/>
            <a:t>gây</a:t>
          </a:r>
          <a:r>
            <a:rPr lang="en-US" sz="1400" kern="1200" dirty="0"/>
            <a:t> </a:t>
          </a:r>
          <a:r>
            <a:rPr lang="en-US" sz="1400" kern="1200" dirty="0" err="1"/>
            <a:t>biến</a:t>
          </a:r>
          <a:r>
            <a:rPr lang="en-US" sz="1400" kern="1200" dirty="0"/>
            <a:t> </a:t>
          </a:r>
          <a:r>
            <a:rPr lang="en-US" sz="1400" kern="1200" dirty="0" err="1"/>
            <a:t>dạng</a:t>
          </a:r>
          <a:r>
            <a:rPr lang="en-US" sz="1400" kern="1200" dirty="0"/>
            <a:t> NMTC</a:t>
          </a:r>
        </a:p>
      </dsp:txBody>
      <dsp:txXfrm>
        <a:off x="2166146" y="3222438"/>
        <a:ext cx="1541655" cy="957212"/>
      </dsp:txXfrm>
    </dsp:sp>
    <dsp:sp modelId="{CAFF3C14-C081-4337-8ED1-D660528452DE}">
      <dsp:nvSpPr>
        <dsp:cNvPr id="0" name=""/>
        <dsp:cNvSpPr/>
      </dsp:nvSpPr>
      <dsp:spPr>
        <a:xfrm>
          <a:off x="1412" y="4506100"/>
          <a:ext cx="1601215" cy="101677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71F5FB-7A72-45BC-AE71-E7C19F32EBE4}">
      <dsp:nvSpPr>
        <dsp:cNvPr id="0" name=""/>
        <dsp:cNvSpPr/>
      </dsp:nvSpPr>
      <dsp:spPr>
        <a:xfrm>
          <a:off x="179324" y="4675117"/>
          <a:ext cx="1601215" cy="101677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/>
            <a:t>AUB</a:t>
          </a:r>
        </a:p>
      </dsp:txBody>
      <dsp:txXfrm>
        <a:off x="209104" y="4704897"/>
        <a:ext cx="1541655" cy="957212"/>
      </dsp:txXfrm>
    </dsp:sp>
    <dsp:sp modelId="{35C6FFD6-B0AF-4719-839D-3DB6C960C9DD}">
      <dsp:nvSpPr>
        <dsp:cNvPr id="0" name=""/>
        <dsp:cNvSpPr/>
      </dsp:nvSpPr>
      <dsp:spPr>
        <a:xfrm>
          <a:off x="1958453" y="4506100"/>
          <a:ext cx="1601215" cy="101677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81B19A-0A55-43F0-AEAB-57652F3D2ACB}">
      <dsp:nvSpPr>
        <dsp:cNvPr id="0" name=""/>
        <dsp:cNvSpPr/>
      </dsp:nvSpPr>
      <dsp:spPr>
        <a:xfrm>
          <a:off x="2136366" y="4675117"/>
          <a:ext cx="1601215" cy="101677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err="1"/>
            <a:t>Ảnh</a:t>
          </a:r>
          <a:r>
            <a:rPr lang="en-US" sz="1400" kern="1200" dirty="0"/>
            <a:t> </a:t>
          </a:r>
          <a:r>
            <a:rPr lang="en-US" sz="1400" kern="1200" dirty="0" err="1"/>
            <a:t>hưởng</a:t>
          </a:r>
          <a:r>
            <a:rPr lang="en-US" sz="1400" kern="1200" dirty="0"/>
            <a:t> </a:t>
          </a:r>
          <a:r>
            <a:rPr lang="en-US" sz="1400" kern="1200" dirty="0" err="1"/>
            <a:t>sinh</a:t>
          </a:r>
          <a:r>
            <a:rPr lang="en-US" sz="1400" kern="1200" dirty="0"/>
            <a:t> </a:t>
          </a:r>
          <a:r>
            <a:rPr lang="en-US" sz="1400" kern="1200" dirty="0" err="1"/>
            <a:t>sản</a:t>
          </a:r>
          <a:endParaRPr lang="en-US" sz="1400" kern="1200" dirty="0"/>
        </a:p>
      </dsp:txBody>
      <dsp:txXfrm>
        <a:off x="2166146" y="4704897"/>
        <a:ext cx="1541655" cy="957212"/>
      </dsp:txXfrm>
    </dsp:sp>
    <dsp:sp modelId="{1CE0449A-AAAB-452B-A3C8-7F330FF78AD0}">
      <dsp:nvSpPr>
        <dsp:cNvPr id="0" name=""/>
        <dsp:cNvSpPr/>
      </dsp:nvSpPr>
      <dsp:spPr>
        <a:xfrm>
          <a:off x="3915494" y="4506100"/>
          <a:ext cx="1601215" cy="101677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76DB9E-ABBA-4A84-AE61-107DF31B7D3C}">
      <dsp:nvSpPr>
        <dsp:cNvPr id="0" name=""/>
        <dsp:cNvSpPr/>
      </dsp:nvSpPr>
      <dsp:spPr>
        <a:xfrm>
          <a:off x="4093407" y="4675117"/>
          <a:ext cx="1601215" cy="101677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err="1"/>
            <a:t>Tắt</a:t>
          </a:r>
          <a:r>
            <a:rPr lang="en-US" sz="1400" kern="1200" dirty="0"/>
            <a:t> </a:t>
          </a:r>
          <a:r>
            <a:rPr lang="en-US" sz="1400" kern="1200" dirty="0" err="1"/>
            <a:t>nghẽn</a:t>
          </a:r>
          <a:r>
            <a:rPr lang="en-US" sz="1400" kern="1200" dirty="0"/>
            <a:t> </a:t>
          </a:r>
          <a:r>
            <a:rPr lang="en-US" sz="1400" kern="1200" dirty="0" err="1"/>
            <a:t>đường</a:t>
          </a:r>
          <a:r>
            <a:rPr lang="en-US" sz="1400" kern="1200" dirty="0"/>
            <a:t> </a:t>
          </a:r>
          <a:r>
            <a:rPr lang="en-US" sz="1400" kern="1200" dirty="0" err="1"/>
            <a:t>ra</a:t>
          </a:r>
          <a:r>
            <a:rPr lang="en-US" sz="1400" kern="1200" dirty="0"/>
            <a:t> TC</a:t>
          </a:r>
        </a:p>
      </dsp:txBody>
      <dsp:txXfrm>
        <a:off x="4123187" y="4704897"/>
        <a:ext cx="1541655" cy="957212"/>
      </dsp:txXfrm>
    </dsp:sp>
    <dsp:sp modelId="{D5162BA7-6166-416A-8B1F-15B94021F95F}">
      <dsp:nvSpPr>
        <dsp:cNvPr id="0" name=""/>
        <dsp:cNvSpPr/>
      </dsp:nvSpPr>
      <dsp:spPr>
        <a:xfrm>
          <a:off x="6851057" y="3023641"/>
          <a:ext cx="1601215" cy="101677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6E6850-9446-457F-9B9E-92474E3AEB28}">
      <dsp:nvSpPr>
        <dsp:cNvPr id="0" name=""/>
        <dsp:cNvSpPr/>
      </dsp:nvSpPr>
      <dsp:spPr>
        <a:xfrm>
          <a:off x="7028970" y="3192658"/>
          <a:ext cx="1601215" cy="101677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err="1"/>
            <a:t>Quá</a:t>
          </a:r>
          <a:r>
            <a:rPr lang="en-US" sz="1400" kern="1200" dirty="0"/>
            <a:t> to </a:t>
          </a:r>
          <a:r>
            <a:rPr lang="en-US" sz="1400" kern="1200" dirty="0" err="1"/>
            <a:t>chèn</a:t>
          </a:r>
          <a:r>
            <a:rPr lang="en-US" sz="1400" kern="1200" dirty="0"/>
            <a:t> </a:t>
          </a:r>
          <a:r>
            <a:rPr lang="en-US" sz="1400" kern="1200" dirty="0" err="1"/>
            <a:t>ép</a:t>
          </a:r>
          <a:r>
            <a:rPr lang="en-US" sz="1400" kern="1200" dirty="0"/>
            <a:t> </a:t>
          </a:r>
          <a:r>
            <a:rPr lang="en-US" sz="1400" kern="1200" dirty="0" err="1"/>
            <a:t>tạng</a:t>
          </a:r>
          <a:r>
            <a:rPr lang="en-US" sz="1400" kern="1200" dirty="0"/>
            <a:t> </a:t>
          </a:r>
          <a:r>
            <a:rPr lang="en-US" sz="1400" kern="1200" dirty="0" err="1"/>
            <a:t>lân</a:t>
          </a:r>
          <a:r>
            <a:rPr lang="en-US" sz="1400" kern="1200" dirty="0"/>
            <a:t> </a:t>
          </a:r>
          <a:r>
            <a:rPr lang="en-US" sz="1400" kern="1200" dirty="0" err="1"/>
            <a:t>cận</a:t>
          </a:r>
          <a:endParaRPr lang="en-US" sz="1400" kern="1200" dirty="0"/>
        </a:p>
      </dsp:txBody>
      <dsp:txXfrm>
        <a:off x="7058750" y="3222438"/>
        <a:ext cx="1541655" cy="957212"/>
      </dsp:txXfrm>
    </dsp:sp>
    <dsp:sp modelId="{A8FB197B-1404-4AA5-B89F-9D7E2966093E}">
      <dsp:nvSpPr>
        <dsp:cNvPr id="0" name=""/>
        <dsp:cNvSpPr/>
      </dsp:nvSpPr>
      <dsp:spPr>
        <a:xfrm>
          <a:off x="5872536" y="4506100"/>
          <a:ext cx="1601215" cy="101677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ED956A0-9F51-461B-BA6F-5716DDDFD420}">
      <dsp:nvSpPr>
        <dsp:cNvPr id="0" name=""/>
        <dsp:cNvSpPr/>
      </dsp:nvSpPr>
      <dsp:spPr>
        <a:xfrm>
          <a:off x="6050449" y="4675117"/>
          <a:ext cx="1601215" cy="101677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err="1"/>
            <a:t>Vào</a:t>
          </a:r>
          <a:r>
            <a:rPr lang="en-US" sz="1400" kern="1200" dirty="0"/>
            <a:t> </a:t>
          </a:r>
          <a:r>
            <a:rPr lang="en-US" sz="1400" kern="1200" dirty="0" err="1"/>
            <a:t>bàng</a:t>
          </a:r>
          <a:r>
            <a:rPr lang="en-US" sz="1400" kern="1200" dirty="0"/>
            <a:t> </a:t>
          </a:r>
          <a:r>
            <a:rPr lang="en-US" sz="1400" kern="1200" dirty="0" err="1"/>
            <a:t>quang</a:t>
          </a:r>
          <a:r>
            <a:rPr lang="en-US" sz="1400" kern="1200" dirty="0"/>
            <a:t>: </a:t>
          </a:r>
          <a:r>
            <a:rPr lang="en-US" sz="1400" kern="1200" dirty="0" err="1"/>
            <a:t>tiểu</a:t>
          </a:r>
          <a:r>
            <a:rPr lang="en-US" sz="1400" kern="1200" dirty="0"/>
            <a:t> </a:t>
          </a:r>
          <a:r>
            <a:rPr lang="en-US" sz="1400" kern="1200" dirty="0" err="1"/>
            <a:t>thường</a:t>
          </a:r>
          <a:r>
            <a:rPr lang="en-US" sz="1400" kern="1200" dirty="0"/>
            <a:t> </a:t>
          </a:r>
          <a:r>
            <a:rPr lang="en-US" sz="1400" kern="1200" dirty="0" err="1"/>
            <a:t>xuyên</a:t>
          </a:r>
          <a:r>
            <a:rPr lang="en-US" sz="1400" kern="1200" dirty="0"/>
            <a:t>, </a:t>
          </a:r>
          <a:r>
            <a:rPr lang="en-US" sz="1400" kern="1200" dirty="0" err="1"/>
            <a:t>tiểu</a:t>
          </a:r>
          <a:r>
            <a:rPr lang="en-US" sz="1400" kern="1200" dirty="0"/>
            <a:t> </a:t>
          </a:r>
          <a:r>
            <a:rPr lang="en-US" sz="1400" kern="1200" dirty="0" err="1"/>
            <a:t>gấp</a:t>
          </a:r>
          <a:endParaRPr lang="en-US" sz="1400" kern="1200" dirty="0"/>
        </a:p>
      </dsp:txBody>
      <dsp:txXfrm>
        <a:off x="6080229" y="4704897"/>
        <a:ext cx="1541655" cy="957212"/>
      </dsp:txXfrm>
    </dsp:sp>
    <dsp:sp modelId="{F5613682-41D9-4214-B52E-942B3DDAB37B}">
      <dsp:nvSpPr>
        <dsp:cNvPr id="0" name=""/>
        <dsp:cNvSpPr/>
      </dsp:nvSpPr>
      <dsp:spPr>
        <a:xfrm>
          <a:off x="7829577" y="4506100"/>
          <a:ext cx="1601215" cy="101677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0EC322-6AD7-42F7-8771-184B59DDF0D3}">
      <dsp:nvSpPr>
        <dsp:cNvPr id="0" name=""/>
        <dsp:cNvSpPr/>
      </dsp:nvSpPr>
      <dsp:spPr>
        <a:xfrm>
          <a:off x="8007490" y="4675117"/>
          <a:ext cx="1601215" cy="101677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err="1"/>
            <a:t>Vào</a:t>
          </a:r>
          <a:r>
            <a:rPr lang="en-US" sz="1400" kern="1200" dirty="0"/>
            <a:t> </a:t>
          </a:r>
          <a:r>
            <a:rPr lang="en-US" sz="1400" kern="1200" dirty="0" err="1"/>
            <a:t>trực</a:t>
          </a:r>
          <a:r>
            <a:rPr lang="en-US" sz="1400" kern="1200" dirty="0"/>
            <a:t> </a:t>
          </a:r>
          <a:r>
            <a:rPr lang="en-US" sz="1400" kern="1200" dirty="0" err="1"/>
            <a:t>tràng</a:t>
          </a:r>
          <a:r>
            <a:rPr lang="en-US" sz="1400" kern="1200" dirty="0"/>
            <a:t>: </a:t>
          </a:r>
          <a:r>
            <a:rPr lang="en-US" sz="1400" kern="1200" dirty="0" err="1"/>
            <a:t>táo</a:t>
          </a:r>
          <a:r>
            <a:rPr lang="en-US" sz="1400" kern="1200" dirty="0"/>
            <a:t> </a:t>
          </a:r>
          <a:r>
            <a:rPr lang="en-US" sz="1400" kern="1200" dirty="0" err="1"/>
            <a:t>bón</a:t>
          </a:r>
          <a:endParaRPr lang="en-US" sz="1400" kern="1200" dirty="0"/>
        </a:p>
      </dsp:txBody>
      <dsp:txXfrm>
        <a:off x="8037270" y="4704897"/>
        <a:ext cx="1541655" cy="957212"/>
      </dsp:txXfrm>
    </dsp:sp>
    <dsp:sp modelId="{68EA451E-B7AD-438C-B761-5C1F42B9ABF9}">
      <dsp:nvSpPr>
        <dsp:cNvPr id="0" name=""/>
        <dsp:cNvSpPr/>
      </dsp:nvSpPr>
      <dsp:spPr>
        <a:xfrm>
          <a:off x="9786619" y="3023641"/>
          <a:ext cx="1601215" cy="101677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3B7302C-E0A1-458A-BD0B-8C2A79924215}">
      <dsp:nvSpPr>
        <dsp:cNvPr id="0" name=""/>
        <dsp:cNvSpPr/>
      </dsp:nvSpPr>
      <dsp:spPr>
        <a:xfrm>
          <a:off x="9964532" y="3192658"/>
          <a:ext cx="1601215" cy="101677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err="1"/>
            <a:t>Thiếu</a:t>
          </a:r>
          <a:r>
            <a:rPr lang="en-US" sz="1400" kern="1200" dirty="0"/>
            <a:t> </a:t>
          </a:r>
          <a:r>
            <a:rPr lang="en-US" sz="1400" kern="1200" dirty="0" err="1"/>
            <a:t>máu</a:t>
          </a:r>
          <a:r>
            <a:rPr lang="en-US" sz="1400" kern="1200" dirty="0"/>
            <a:t> </a:t>
          </a:r>
          <a:r>
            <a:rPr lang="en-US" sz="1400" kern="1200" dirty="0" err="1"/>
            <a:t>cung</a:t>
          </a:r>
          <a:r>
            <a:rPr lang="en-US" sz="1400" kern="1200" dirty="0"/>
            <a:t> </a:t>
          </a:r>
          <a:r>
            <a:rPr lang="en-US" sz="1400" kern="1200" dirty="0" err="1"/>
            <a:t>cấp</a:t>
          </a:r>
          <a:r>
            <a:rPr lang="en-US" sz="1400" kern="1200" dirty="0"/>
            <a:t>: u </a:t>
          </a:r>
          <a:r>
            <a:rPr lang="en-US" sz="1400" kern="1200" dirty="0" err="1"/>
            <a:t>thoái</a:t>
          </a:r>
          <a:r>
            <a:rPr lang="en-US" sz="1400" kern="1200" dirty="0"/>
            <a:t> </a:t>
          </a:r>
          <a:r>
            <a:rPr lang="en-US" sz="1400" kern="1200" dirty="0" err="1"/>
            <a:t>triển</a:t>
          </a:r>
          <a:r>
            <a:rPr lang="en-US" sz="1400" kern="1200" dirty="0"/>
            <a:t> </a:t>
          </a:r>
          <a:r>
            <a:rPr lang="en-US" sz="1400" kern="1200" dirty="0" err="1"/>
            <a:t>và</a:t>
          </a:r>
          <a:r>
            <a:rPr lang="en-US" sz="1400" kern="1200" dirty="0"/>
            <a:t> </a:t>
          </a:r>
          <a:r>
            <a:rPr lang="en-US" sz="1400" kern="1200" dirty="0" err="1"/>
            <a:t>hoại</a:t>
          </a:r>
          <a:r>
            <a:rPr lang="en-US" sz="1400" kern="1200" dirty="0"/>
            <a:t> </a:t>
          </a:r>
          <a:r>
            <a:rPr lang="en-US" sz="1400" kern="1200" dirty="0" err="1"/>
            <a:t>tử</a:t>
          </a:r>
          <a:endParaRPr lang="en-US" sz="1400" kern="1200" dirty="0"/>
        </a:p>
      </dsp:txBody>
      <dsp:txXfrm>
        <a:off x="9994312" y="3222438"/>
        <a:ext cx="1541655" cy="957212"/>
      </dsp:txXfrm>
    </dsp:sp>
    <dsp:sp modelId="{72A46984-7427-45A8-BD65-130E86B725C1}">
      <dsp:nvSpPr>
        <dsp:cNvPr id="0" name=""/>
        <dsp:cNvSpPr/>
      </dsp:nvSpPr>
      <dsp:spPr>
        <a:xfrm>
          <a:off x="9786619" y="4506100"/>
          <a:ext cx="1601215" cy="101677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EE88B5-C06F-4D63-8FC0-6D9BBB485847}">
      <dsp:nvSpPr>
        <dsp:cNvPr id="0" name=""/>
        <dsp:cNvSpPr/>
      </dsp:nvSpPr>
      <dsp:spPr>
        <a:xfrm>
          <a:off x="9964532" y="4675117"/>
          <a:ext cx="1601215" cy="101677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err="1"/>
            <a:t>Đau</a:t>
          </a:r>
          <a:r>
            <a:rPr lang="en-US" sz="1400" kern="1200" dirty="0"/>
            <a:t> </a:t>
          </a:r>
          <a:r>
            <a:rPr lang="en-US" sz="1400" kern="1200" dirty="0" err="1"/>
            <a:t>bụng</a:t>
          </a:r>
          <a:r>
            <a:rPr lang="en-US" sz="1400" kern="1200" dirty="0"/>
            <a:t> </a:t>
          </a:r>
          <a:r>
            <a:rPr lang="en-US" sz="1400" kern="1200" dirty="0" err="1"/>
            <a:t>cấp</a:t>
          </a:r>
          <a:endParaRPr lang="en-US" sz="1400" kern="1200" dirty="0"/>
        </a:p>
      </dsp:txBody>
      <dsp:txXfrm>
        <a:off x="9994312" y="4704897"/>
        <a:ext cx="1541655" cy="95721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F482BB-7876-40D1-85D1-18E5372650AA}">
      <dsp:nvSpPr>
        <dsp:cNvPr id="0" name=""/>
        <dsp:cNvSpPr/>
      </dsp:nvSpPr>
      <dsp:spPr>
        <a:xfrm>
          <a:off x="699" y="1460"/>
          <a:ext cx="6094601" cy="128190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b="1" kern="1200" dirty="0">
              <a:latin typeface="Arial" panose="020B0604020202020204" pitchFamily="34" charset="0"/>
              <a:cs typeface="Arial" panose="020B0604020202020204" pitchFamily="34" charset="0"/>
            </a:rPr>
            <a:t>U </a:t>
          </a:r>
          <a:r>
            <a:rPr lang="en-US" sz="4000" b="1" kern="1200" dirty="0" err="1">
              <a:latin typeface="Arial" panose="020B0604020202020204" pitchFamily="34" charset="0"/>
              <a:cs typeface="Arial" panose="020B0604020202020204" pitchFamily="34" charset="0"/>
            </a:rPr>
            <a:t>xơ</a:t>
          </a:r>
          <a:r>
            <a:rPr lang="en-US" sz="4000" b="1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4000" b="1" kern="1200" dirty="0" err="1">
              <a:latin typeface="Arial" panose="020B0604020202020204" pitchFamily="34" charset="0"/>
              <a:cs typeface="Arial" panose="020B0604020202020204" pitchFamily="34" charset="0"/>
            </a:rPr>
            <a:t>cơ</a:t>
          </a:r>
          <a:r>
            <a:rPr lang="en-US" sz="4000" b="1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4000" b="1" kern="1200" dirty="0" err="1">
              <a:latin typeface="Arial" panose="020B0604020202020204" pitchFamily="34" charset="0"/>
              <a:cs typeface="Arial" panose="020B0604020202020204" pitchFamily="34" charset="0"/>
            </a:rPr>
            <a:t>tử</a:t>
          </a:r>
          <a:r>
            <a:rPr lang="en-US" sz="4000" b="1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4000" b="1" kern="1200" dirty="0" err="1">
              <a:latin typeface="Arial" panose="020B0604020202020204" pitchFamily="34" charset="0"/>
              <a:cs typeface="Arial" panose="020B0604020202020204" pitchFamily="34" charset="0"/>
            </a:rPr>
            <a:t>cung</a:t>
          </a:r>
          <a:endParaRPr lang="en-US" sz="4000" b="1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38245" y="39006"/>
        <a:ext cx="6019509" cy="1206814"/>
      </dsp:txXfrm>
    </dsp:sp>
    <dsp:sp modelId="{81AD98E6-9B79-46EE-A7EC-77F472C1280F}">
      <dsp:nvSpPr>
        <dsp:cNvPr id="0" name=""/>
        <dsp:cNvSpPr/>
      </dsp:nvSpPr>
      <dsp:spPr>
        <a:xfrm>
          <a:off x="699" y="1391046"/>
          <a:ext cx="3981182" cy="1281906"/>
        </a:xfrm>
        <a:prstGeom prst="roundRect">
          <a:avLst>
            <a:gd name="adj" fmla="val 10000"/>
          </a:avLst>
        </a:prstGeom>
        <a:solidFill>
          <a:srgbClr val="FF000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b="1" kern="1200" dirty="0" err="1">
              <a:latin typeface="Arial" panose="020B0604020202020204" pitchFamily="34" charset="0"/>
              <a:cs typeface="Arial" panose="020B0604020202020204" pitchFamily="34" charset="0"/>
            </a:rPr>
            <a:t>Có</a:t>
          </a:r>
          <a:r>
            <a:rPr lang="en-US" sz="2500" b="1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500" b="1" kern="1200" dirty="0" err="1">
              <a:latin typeface="Arial" panose="020B0604020202020204" pitchFamily="34" charset="0"/>
              <a:cs typeface="Arial" panose="020B0604020202020204" pitchFamily="34" charset="0"/>
            </a:rPr>
            <a:t>triệu</a:t>
          </a:r>
          <a:r>
            <a:rPr lang="en-US" sz="2500" b="1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500" b="1" kern="1200" dirty="0" err="1">
              <a:latin typeface="Arial" panose="020B0604020202020204" pitchFamily="34" charset="0"/>
              <a:cs typeface="Arial" panose="020B0604020202020204" pitchFamily="34" charset="0"/>
            </a:rPr>
            <a:t>chứng</a:t>
          </a:r>
          <a:endParaRPr lang="en-US" sz="2500" b="1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38245" y="1428592"/>
        <a:ext cx="3906090" cy="1206814"/>
      </dsp:txXfrm>
    </dsp:sp>
    <dsp:sp modelId="{B5656006-44E0-42E5-B539-91118B38D73C}">
      <dsp:nvSpPr>
        <dsp:cNvPr id="0" name=""/>
        <dsp:cNvSpPr/>
      </dsp:nvSpPr>
      <dsp:spPr>
        <a:xfrm>
          <a:off x="699" y="2780633"/>
          <a:ext cx="1949648" cy="1281906"/>
        </a:xfrm>
        <a:prstGeom prst="roundRect">
          <a:avLst>
            <a:gd name="adj" fmla="val 10000"/>
          </a:avLst>
        </a:prstGeom>
        <a:solidFill>
          <a:srgbClr val="FF000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b="1" kern="1200" dirty="0" err="1">
              <a:latin typeface="Arial" panose="020B0604020202020204" pitchFamily="34" charset="0"/>
              <a:cs typeface="Arial" panose="020B0604020202020204" pitchFamily="34" charset="0"/>
            </a:rPr>
            <a:t>Nội</a:t>
          </a:r>
          <a:r>
            <a:rPr lang="en-US" sz="2500" b="1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500" b="1" kern="1200" dirty="0" err="1">
              <a:latin typeface="Arial" panose="020B0604020202020204" pitchFamily="34" charset="0"/>
              <a:cs typeface="Arial" panose="020B0604020202020204" pitchFamily="34" charset="0"/>
            </a:rPr>
            <a:t>khoa</a:t>
          </a:r>
          <a:endParaRPr lang="en-US" sz="2500" b="1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38245" y="2818179"/>
        <a:ext cx="1874556" cy="1206814"/>
      </dsp:txXfrm>
    </dsp:sp>
    <dsp:sp modelId="{0903C6A4-06CE-4002-A233-5AEB21C210DC}">
      <dsp:nvSpPr>
        <dsp:cNvPr id="0" name=""/>
        <dsp:cNvSpPr/>
      </dsp:nvSpPr>
      <dsp:spPr>
        <a:xfrm>
          <a:off x="2032233" y="2780633"/>
          <a:ext cx="1949648" cy="1281906"/>
        </a:xfrm>
        <a:prstGeom prst="roundRect">
          <a:avLst>
            <a:gd name="adj" fmla="val 10000"/>
          </a:avLst>
        </a:prstGeom>
        <a:solidFill>
          <a:srgbClr val="FF000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b="1" kern="1200" dirty="0" err="1">
              <a:latin typeface="Arial" panose="020B0604020202020204" pitchFamily="34" charset="0"/>
              <a:cs typeface="Arial" panose="020B0604020202020204" pitchFamily="34" charset="0"/>
            </a:rPr>
            <a:t>Ngoại</a:t>
          </a:r>
          <a:r>
            <a:rPr lang="en-US" sz="2500" b="1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500" b="1" kern="1200" dirty="0" err="1">
              <a:latin typeface="Arial" panose="020B0604020202020204" pitchFamily="34" charset="0"/>
              <a:cs typeface="Arial" panose="020B0604020202020204" pitchFamily="34" charset="0"/>
            </a:rPr>
            <a:t>khoa</a:t>
          </a:r>
          <a:endParaRPr lang="en-US" sz="2500" b="1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2069779" y="2818179"/>
        <a:ext cx="1874556" cy="1206814"/>
      </dsp:txXfrm>
    </dsp:sp>
    <dsp:sp modelId="{AC449D9F-0C40-4938-8F58-5533C8E0EB01}">
      <dsp:nvSpPr>
        <dsp:cNvPr id="0" name=""/>
        <dsp:cNvSpPr/>
      </dsp:nvSpPr>
      <dsp:spPr>
        <a:xfrm>
          <a:off x="4145652" y="1391046"/>
          <a:ext cx="1949648" cy="1281906"/>
        </a:xfrm>
        <a:prstGeom prst="roundRect">
          <a:avLst>
            <a:gd name="adj" fmla="val 10000"/>
          </a:avLst>
        </a:prstGeom>
        <a:solidFill>
          <a:srgbClr val="92D05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b="1" kern="1200" dirty="0" err="1">
              <a:latin typeface="Arial" panose="020B0604020202020204" pitchFamily="34" charset="0"/>
              <a:cs typeface="Arial" panose="020B0604020202020204" pitchFamily="34" charset="0"/>
            </a:rPr>
            <a:t>Không</a:t>
          </a:r>
          <a:r>
            <a:rPr lang="en-US" sz="2500" b="1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500" b="1" kern="1200" dirty="0" err="1">
              <a:latin typeface="Arial" panose="020B0604020202020204" pitchFamily="34" charset="0"/>
              <a:cs typeface="Arial" panose="020B0604020202020204" pitchFamily="34" charset="0"/>
            </a:rPr>
            <a:t>triệu</a:t>
          </a:r>
          <a:r>
            <a:rPr lang="en-US" sz="2500" b="1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500" b="1" kern="1200" dirty="0" err="1">
              <a:latin typeface="Arial" panose="020B0604020202020204" pitchFamily="34" charset="0"/>
              <a:cs typeface="Arial" panose="020B0604020202020204" pitchFamily="34" charset="0"/>
            </a:rPr>
            <a:t>chứng</a:t>
          </a:r>
          <a:endParaRPr lang="en-US" sz="2500" b="1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4183198" y="1428592"/>
        <a:ext cx="1874556" cy="1206814"/>
      </dsp:txXfrm>
    </dsp:sp>
    <dsp:sp modelId="{D43CCBB7-C096-423C-8011-62BCC29C7F38}">
      <dsp:nvSpPr>
        <dsp:cNvPr id="0" name=""/>
        <dsp:cNvSpPr/>
      </dsp:nvSpPr>
      <dsp:spPr>
        <a:xfrm>
          <a:off x="4145652" y="2780633"/>
          <a:ext cx="1949648" cy="1281906"/>
        </a:xfrm>
        <a:prstGeom prst="roundRect">
          <a:avLst>
            <a:gd name="adj" fmla="val 10000"/>
          </a:avLst>
        </a:prstGeom>
        <a:solidFill>
          <a:srgbClr val="92D05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b="1" kern="1200" dirty="0">
              <a:latin typeface="Arial" panose="020B0604020202020204" pitchFamily="34" charset="0"/>
              <a:cs typeface="Arial" panose="020B0604020202020204" pitchFamily="34" charset="0"/>
            </a:rPr>
            <a:t>Theo </a:t>
          </a:r>
          <a:r>
            <a:rPr lang="en-US" sz="2500" b="1" kern="1200" dirty="0" err="1">
              <a:latin typeface="Arial" panose="020B0604020202020204" pitchFamily="34" charset="0"/>
              <a:cs typeface="Arial" panose="020B0604020202020204" pitchFamily="34" charset="0"/>
            </a:rPr>
            <a:t>dõi</a:t>
          </a:r>
          <a:endParaRPr lang="en-US" sz="2500" b="1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4183198" y="2818179"/>
        <a:ext cx="1874556" cy="120681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577004-1F08-44FD-AE92-0302930E2C71}">
      <dsp:nvSpPr>
        <dsp:cNvPr id="0" name=""/>
        <dsp:cNvSpPr/>
      </dsp:nvSpPr>
      <dsp:spPr>
        <a:xfrm>
          <a:off x="1978308" y="656427"/>
          <a:ext cx="5187382" cy="5187382"/>
        </a:xfrm>
        <a:prstGeom prst="blockArc">
          <a:avLst>
            <a:gd name="adj1" fmla="val 13114286"/>
            <a:gd name="adj2" fmla="val 16200000"/>
            <a:gd name="adj3" fmla="val 3909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F5BAEFE-D53D-4E93-BA74-D03B3ECB8BF1}">
      <dsp:nvSpPr>
        <dsp:cNvPr id="0" name=""/>
        <dsp:cNvSpPr/>
      </dsp:nvSpPr>
      <dsp:spPr>
        <a:xfrm>
          <a:off x="1978308" y="656427"/>
          <a:ext cx="5187382" cy="5187382"/>
        </a:xfrm>
        <a:prstGeom prst="blockArc">
          <a:avLst>
            <a:gd name="adj1" fmla="val 10028571"/>
            <a:gd name="adj2" fmla="val 13114286"/>
            <a:gd name="adj3" fmla="val 3909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4777D5-57FF-4640-8E79-50ADFEC6E6ED}">
      <dsp:nvSpPr>
        <dsp:cNvPr id="0" name=""/>
        <dsp:cNvSpPr/>
      </dsp:nvSpPr>
      <dsp:spPr>
        <a:xfrm>
          <a:off x="1978308" y="656427"/>
          <a:ext cx="5187382" cy="5187382"/>
        </a:xfrm>
        <a:prstGeom prst="blockArc">
          <a:avLst>
            <a:gd name="adj1" fmla="val 6942857"/>
            <a:gd name="adj2" fmla="val 10028571"/>
            <a:gd name="adj3" fmla="val 3909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3680E90-AA6A-47EB-8032-FB566F6E36A8}">
      <dsp:nvSpPr>
        <dsp:cNvPr id="0" name=""/>
        <dsp:cNvSpPr/>
      </dsp:nvSpPr>
      <dsp:spPr>
        <a:xfrm>
          <a:off x="1978308" y="656427"/>
          <a:ext cx="5187382" cy="5187382"/>
        </a:xfrm>
        <a:prstGeom prst="blockArc">
          <a:avLst>
            <a:gd name="adj1" fmla="val 3857143"/>
            <a:gd name="adj2" fmla="val 6942857"/>
            <a:gd name="adj3" fmla="val 3909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B82594-5336-4C50-BB3F-ADE40EEDC277}">
      <dsp:nvSpPr>
        <dsp:cNvPr id="0" name=""/>
        <dsp:cNvSpPr/>
      </dsp:nvSpPr>
      <dsp:spPr>
        <a:xfrm>
          <a:off x="1978308" y="656427"/>
          <a:ext cx="5187382" cy="5187382"/>
        </a:xfrm>
        <a:prstGeom prst="blockArc">
          <a:avLst>
            <a:gd name="adj1" fmla="val 771429"/>
            <a:gd name="adj2" fmla="val 3857143"/>
            <a:gd name="adj3" fmla="val 3909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3A9369C-164C-492C-BD82-B3ECAE7ED56A}">
      <dsp:nvSpPr>
        <dsp:cNvPr id="0" name=""/>
        <dsp:cNvSpPr/>
      </dsp:nvSpPr>
      <dsp:spPr>
        <a:xfrm>
          <a:off x="1978308" y="656427"/>
          <a:ext cx="5187382" cy="5187382"/>
        </a:xfrm>
        <a:prstGeom prst="blockArc">
          <a:avLst>
            <a:gd name="adj1" fmla="val 19285714"/>
            <a:gd name="adj2" fmla="val 771429"/>
            <a:gd name="adj3" fmla="val 3909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C36E6D-889F-4DE5-90D3-623AD5184F7B}">
      <dsp:nvSpPr>
        <dsp:cNvPr id="0" name=""/>
        <dsp:cNvSpPr/>
      </dsp:nvSpPr>
      <dsp:spPr>
        <a:xfrm>
          <a:off x="1978308" y="656427"/>
          <a:ext cx="5187382" cy="5187382"/>
        </a:xfrm>
        <a:prstGeom prst="blockArc">
          <a:avLst>
            <a:gd name="adj1" fmla="val 16200000"/>
            <a:gd name="adj2" fmla="val 19285714"/>
            <a:gd name="adj3" fmla="val 3909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377145-6927-4A66-ABEE-964C99D4DDE4}">
      <dsp:nvSpPr>
        <dsp:cNvPr id="0" name=""/>
        <dsp:cNvSpPr/>
      </dsp:nvSpPr>
      <dsp:spPr>
        <a:xfrm>
          <a:off x="3566293" y="2244412"/>
          <a:ext cx="2011412" cy="2011412"/>
        </a:xfrm>
        <a:prstGeom prst="ellipse">
          <a:avLst/>
        </a:prstGeom>
        <a:solidFill>
          <a:srgbClr val="FF000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180" tIns="43180" rIns="43180" bIns="4318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b="1" kern="1200" dirty="0" err="1">
              <a:latin typeface="Arial" panose="020B0604020202020204" pitchFamily="34" charset="0"/>
              <a:cs typeface="Arial" panose="020B0604020202020204" pitchFamily="34" charset="0"/>
            </a:rPr>
            <a:t>Người</a:t>
          </a:r>
          <a:r>
            <a:rPr lang="en-US" sz="3400" b="1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3400" b="1" kern="1200" dirty="0" err="1">
              <a:latin typeface="Arial" panose="020B0604020202020204" pitchFamily="34" charset="0"/>
              <a:cs typeface="Arial" panose="020B0604020202020204" pitchFamily="34" charset="0"/>
            </a:rPr>
            <a:t>bệnh</a:t>
          </a:r>
          <a:endParaRPr lang="en-US" sz="3400" b="1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3860857" y="2538976"/>
        <a:ext cx="1422284" cy="1422284"/>
      </dsp:txXfrm>
    </dsp:sp>
    <dsp:sp modelId="{C94B3544-8452-4DB9-9526-50B09B3C9DF9}">
      <dsp:nvSpPr>
        <dsp:cNvPr id="0" name=""/>
        <dsp:cNvSpPr/>
      </dsp:nvSpPr>
      <dsp:spPr>
        <a:xfrm>
          <a:off x="3868005" y="3120"/>
          <a:ext cx="1407988" cy="140798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err="1">
              <a:latin typeface="Arial" panose="020B0604020202020204" pitchFamily="34" charset="0"/>
              <a:cs typeface="Arial" panose="020B0604020202020204" pitchFamily="34" charset="0"/>
            </a:rPr>
            <a:t>Triệu</a:t>
          </a:r>
          <a:r>
            <a:rPr lang="en-US" sz="2000" b="1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000" b="1" kern="1200" dirty="0" err="1">
              <a:latin typeface="Arial" panose="020B0604020202020204" pitchFamily="34" charset="0"/>
              <a:cs typeface="Arial" panose="020B0604020202020204" pitchFamily="34" charset="0"/>
            </a:rPr>
            <a:t>chứng</a:t>
          </a:r>
          <a:endParaRPr lang="en-US" sz="2000" b="1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4074200" y="209315"/>
        <a:ext cx="995598" cy="995598"/>
      </dsp:txXfrm>
    </dsp:sp>
    <dsp:sp modelId="{C6DE623B-0864-4FE7-B151-CE882DE53C2D}">
      <dsp:nvSpPr>
        <dsp:cNvPr id="0" name=""/>
        <dsp:cNvSpPr/>
      </dsp:nvSpPr>
      <dsp:spPr>
        <a:xfrm>
          <a:off x="5856205" y="960587"/>
          <a:ext cx="1407988" cy="140798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err="1">
              <a:latin typeface="Arial" panose="020B0604020202020204" pitchFamily="34" charset="0"/>
              <a:cs typeface="Arial" panose="020B0604020202020204" pitchFamily="34" charset="0"/>
            </a:rPr>
            <a:t>Vị</a:t>
          </a:r>
          <a:r>
            <a:rPr lang="en-US" sz="2000" b="1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000" b="1" kern="1200" dirty="0" err="1">
              <a:latin typeface="Arial" panose="020B0604020202020204" pitchFamily="34" charset="0"/>
              <a:cs typeface="Arial" panose="020B0604020202020204" pitchFamily="34" charset="0"/>
            </a:rPr>
            <a:t>trí</a:t>
          </a:r>
          <a:endParaRPr lang="en-US" sz="2000" b="1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6062400" y="1166782"/>
        <a:ext cx="995598" cy="995598"/>
      </dsp:txXfrm>
    </dsp:sp>
    <dsp:sp modelId="{FE7AEFDA-D614-441E-9956-AF50C4A6B348}">
      <dsp:nvSpPr>
        <dsp:cNvPr id="0" name=""/>
        <dsp:cNvSpPr/>
      </dsp:nvSpPr>
      <dsp:spPr>
        <a:xfrm>
          <a:off x="6347250" y="3111995"/>
          <a:ext cx="1407988" cy="140798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err="1">
              <a:latin typeface="Arial" panose="020B0604020202020204" pitchFamily="34" charset="0"/>
              <a:cs typeface="Arial" panose="020B0604020202020204" pitchFamily="34" charset="0"/>
            </a:rPr>
            <a:t>Kích</a:t>
          </a:r>
          <a:r>
            <a:rPr lang="en-US" sz="2000" b="1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000" b="1" kern="1200" dirty="0" err="1">
              <a:latin typeface="Arial" panose="020B0604020202020204" pitchFamily="34" charset="0"/>
              <a:cs typeface="Arial" panose="020B0604020202020204" pitchFamily="34" charset="0"/>
            </a:rPr>
            <a:t>thước</a:t>
          </a:r>
          <a:endParaRPr lang="en-US" sz="2000" b="1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6553445" y="3318190"/>
        <a:ext cx="995598" cy="995598"/>
      </dsp:txXfrm>
    </dsp:sp>
    <dsp:sp modelId="{EEA327F2-58F6-4647-9437-A3E29FB87C8F}">
      <dsp:nvSpPr>
        <dsp:cNvPr id="0" name=""/>
        <dsp:cNvSpPr/>
      </dsp:nvSpPr>
      <dsp:spPr>
        <a:xfrm>
          <a:off x="4971373" y="4837290"/>
          <a:ext cx="1407988" cy="140798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err="1">
              <a:latin typeface="Arial" panose="020B0604020202020204" pitchFamily="34" charset="0"/>
              <a:cs typeface="Arial" panose="020B0604020202020204" pitchFamily="34" charset="0"/>
            </a:rPr>
            <a:t>Tuổi</a:t>
          </a:r>
          <a:endParaRPr lang="en-US" sz="2000" b="1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5177568" y="5043485"/>
        <a:ext cx="995598" cy="995598"/>
      </dsp:txXfrm>
    </dsp:sp>
    <dsp:sp modelId="{B1D6B3DC-45FC-454D-8179-767045D284BB}">
      <dsp:nvSpPr>
        <dsp:cNvPr id="0" name=""/>
        <dsp:cNvSpPr/>
      </dsp:nvSpPr>
      <dsp:spPr>
        <a:xfrm>
          <a:off x="2764637" y="4837290"/>
          <a:ext cx="1407988" cy="140798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err="1">
              <a:latin typeface="Arial" panose="020B0604020202020204" pitchFamily="34" charset="0"/>
              <a:cs typeface="Arial" panose="020B0604020202020204" pitchFamily="34" charset="0"/>
            </a:rPr>
            <a:t>Nguyện</a:t>
          </a:r>
          <a:r>
            <a:rPr lang="en-US" sz="2000" b="1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000" b="1" kern="1200" dirty="0" err="1">
              <a:latin typeface="Arial" panose="020B0604020202020204" pitchFamily="34" charset="0"/>
              <a:cs typeface="Arial" panose="020B0604020202020204" pitchFamily="34" charset="0"/>
            </a:rPr>
            <a:t>vọng</a:t>
          </a:r>
          <a:endParaRPr lang="en-US" sz="2000" b="1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2970832" y="5043485"/>
        <a:ext cx="995598" cy="995598"/>
      </dsp:txXfrm>
    </dsp:sp>
    <dsp:sp modelId="{2FFDC9B3-9E1E-4A44-8CD7-BA85CC68CE57}">
      <dsp:nvSpPr>
        <dsp:cNvPr id="0" name=""/>
        <dsp:cNvSpPr/>
      </dsp:nvSpPr>
      <dsp:spPr>
        <a:xfrm>
          <a:off x="1388760" y="3111995"/>
          <a:ext cx="1407988" cy="140798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err="1">
              <a:latin typeface="Arial" panose="020B0604020202020204" pitchFamily="34" charset="0"/>
              <a:cs typeface="Arial" panose="020B0604020202020204" pitchFamily="34" charset="0"/>
            </a:rPr>
            <a:t>Tính</a:t>
          </a:r>
          <a:r>
            <a:rPr lang="en-US" sz="2000" b="1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000" b="1" kern="1200" dirty="0" err="1">
              <a:latin typeface="Arial" panose="020B0604020202020204" pitchFamily="34" charset="0"/>
              <a:cs typeface="Arial" panose="020B0604020202020204" pitchFamily="34" charset="0"/>
            </a:rPr>
            <a:t>sẵn</a:t>
          </a:r>
          <a:r>
            <a:rPr lang="en-US" sz="2000" b="1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000" b="1" kern="1200" dirty="0" err="1">
              <a:latin typeface="Arial" panose="020B0604020202020204" pitchFamily="34" charset="0"/>
              <a:cs typeface="Arial" panose="020B0604020202020204" pitchFamily="34" charset="0"/>
            </a:rPr>
            <a:t>có</a:t>
          </a:r>
          <a:endParaRPr lang="en-US" sz="2000" b="1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1594955" y="3318190"/>
        <a:ext cx="995598" cy="995598"/>
      </dsp:txXfrm>
    </dsp:sp>
    <dsp:sp modelId="{2825D57B-5F11-435B-BBFF-AC6D378E35CC}">
      <dsp:nvSpPr>
        <dsp:cNvPr id="0" name=""/>
        <dsp:cNvSpPr/>
      </dsp:nvSpPr>
      <dsp:spPr>
        <a:xfrm>
          <a:off x="1879805" y="960587"/>
          <a:ext cx="1407988" cy="140798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err="1">
              <a:latin typeface="Arial" panose="020B0604020202020204" pitchFamily="34" charset="0"/>
              <a:cs typeface="Arial" panose="020B0604020202020204" pitchFamily="34" charset="0"/>
            </a:rPr>
            <a:t>Kinh</a:t>
          </a:r>
          <a:r>
            <a:rPr lang="en-US" sz="2000" b="1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000" b="1" kern="1200" dirty="0" err="1">
              <a:latin typeface="Arial" panose="020B0604020202020204" pitchFamily="34" charset="0"/>
              <a:cs typeface="Arial" panose="020B0604020202020204" pitchFamily="34" charset="0"/>
            </a:rPr>
            <a:t>nghiệm</a:t>
          </a:r>
          <a:endParaRPr lang="en-US" sz="2000" b="1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2086000" y="1166782"/>
        <a:ext cx="995598" cy="99559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6516D0-2800-4F34-A83F-96B02FDA808A}">
      <dsp:nvSpPr>
        <dsp:cNvPr id="0" name=""/>
        <dsp:cNvSpPr/>
      </dsp:nvSpPr>
      <dsp:spPr>
        <a:xfrm>
          <a:off x="3352793" y="1676403"/>
          <a:ext cx="2438412" cy="2727093"/>
        </a:xfrm>
        <a:prstGeom prst="ellipse">
          <a:avLst/>
        </a:prstGeom>
        <a:solidFill>
          <a:srgbClr val="FF0000">
            <a:alpha val="50000"/>
          </a:srgb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67310" tIns="67310" rIns="67310" bIns="67310" numCol="1" spcCol="1270" anchor="ctr" anchorCtr="0">
          <a:noAutofit/>
        </a:bodyPr>
        <a:lstStyle/>
        <a:p>
          <a:pPr lvl="0" algn="ctr" defTabSz="2355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300" b="1" kern="1200" dirty="0" err="1">
              <a:latin typeface="Arial" panose="020B0604020202020204" pitchFamily="34" charset="0"/>
              <a:cs typeface="Arial" panose="020B0604020202020204" pitchFamily="34" charset="0"/>
            </a:rPr>
            <a:t>Nội</a:t>
          </a:r>
          <a:r>
            <a:rPr lang="en-US" sz="5300" b="1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5300" b="1" kern="1200" dirty="0" err="1">
              <a:latin typeface="Arial" panose="020B0604020202020204" pitchFamily="34" charset="0"/>
              <a:cs typeface="Arial" panose="020B0604020202020204" pitchFamily="34" charset="0"/>
            </a:rPr>
            <a:t>khoa</a:t>
          </a:r>
          <a:endParaRPr lang="en-US" sz="5300" b="1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3709890" y="2075777"/>
        <a:ext cx="1724218" cy="1928345"/>
      </dsp:txXfrm>
    </dsp:sp>
    <dsp:sp modelId="{57C28A6A-0DA6-4936-AA75-4B550B12C768}">
      <dsp:nvSpPr>
        <dsp:cNvPr id="0" name=""/>
        <dsp:cNvSpPr/>
      </dsp:nvSpPr>
      <dsp:spPr>
        <a:xfrm>
          <a:off x="3733806" y="0"/>
          <a:ext cx="1686222" cy="1686222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>
              <a:latin typeface="Arial" panose="020B0604020202020204" pitchFamily="34" charset="0"/>
              <a:cs typeface="Arial" panose="020B0604020202020204" pitchFamily="34" charset="0"/>
            </a:rPr>
            <a:t>Steroids</a:t>
          </a:r>
        </a:p>
      </dsp:txBody>
      <dsp:txXfrm>
        <a:off x="3980747" y="246941"/>
        <a:ext cx="1192340" cy="1192340"/>
      </dsp:txXfrm>
    </dsp:sp>
    <dsp:sp modelId="{D9DC1622-AA4F-4740-8855-54EC16C446D4}">
      <dsp:nvSpPr>
        <dsp:cNvPr id="0" name=""/>
        <dsp:cNvSpPr/>
      </dsp:nvSpPr>
      <dsp:spPr>
        <a:xfrm>
          <a:off x="5281862" y="643864"/>
          <a:ext cx="1686222" cy="1686222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>
              <a:latin typeface="Arial" panose="020B0604020202020204" pitchFamily="34" charset="0"/>
              <a:cs typeface="Arial" panose="020B0604020202020204" pitchFamily="34" charset="0"/>
            </a:rPr>
            <a:t>SPRMs</a:t>
          </a:r>
        </a:p>
      </dsp:txBody>
      <dsp:txXfrm>
        <a:off x="5528803" y="890805"/>
        <a:ext cx="1192340" cy="1192340"/>
      </dsp:txXfrm>
    </dsp:sp>
    <dsp:sp modelId="{D0ED2E00-6FDF-4A31-A295-DBE6843F5713}">
      <dsp:nvSpPr>
        <dsp:cNvPr id="0" name=""/>
        <dsp:cNvSpPr/>
      </dsp:nvSpPr>
      <dsp:spPr>
        <a:xfrm>
          <a:off x="5925125" y="2196839"/>
          <a:ext cx="1686222" cy="1686222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err="1">
              <a:latin typeface="Arial" panose="020B0604020202020204" pitchFamily="34" charset="0"/>
              <a:cs typeface="Arial" panose="020B0604020202020204" pitchFamily="34" charset="0"/>
            </a:rPr>
            <a:t>GnRH</a:t>
          </a:r>
          <a:r>
            <a:rPr lang="en-US" sz="1600" b="1" kern="1200" dirty="0">
              <a:latin typeface="Arial" panose="020B0604020202020204" pitchFamily="34" charset="0"/>
              <a:cs typeface="Arial" panose="020B0604020202020204" pitchFamily="34" charset="0"/>
            </a:rPr>
            <a:t> agonists</a:t>
          </a:r>
        </a:p>
      </dsp:txBody>
      <dsp:txXfrm>
        <a:off x="6172066" y="2443780"/>
        <a:ext cx="1192340" cy="1192340"/>
      </dsp:txXfrm>
    </dsp:sp>
    <dsp:sp modelId="{DE38C520-7757-4F5B-8BE6-20CEC0C59E4C}">
      <dsp:nvSpPr>
        <dsp:cNvPr id="0" name=""/>
        <dsp:cNvSpPr/>
      </dsp:nvSpPr>
      <dsp:spPr>
        <a:xfrm>
          <a:off x="5281862" y="3749813"/>
          <a:ext cx="1686222" cy="1686222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err="1">
              <a:latin typeface="Arial" panose="020B0604020202020204" pitchFamily="34" charset="0"/>
              <a:cs typeface="Arial" panose="020B0604020202020204" pitchFamily="34" charset="0"/>
            </a:rPr>
            <a:t>GnRH</a:t>
          </a:r>
          <a:r>
            <a:rPr lang="en-US" sz="1600" b="1" kern="1200" dirty="0">
              <a:latin typeface="Arial" panose="020B0604020202020204" pitchFamily="34" charset="0"/>
              <a:cs typeface="Arial" panose="020B0604020202020204" pitchFamily="34" charset="0"/>
            </a:rPr>
            <a:t> antagonists</a:t>
          </a:r>
        </a:p>
      </dsp:txBody>
      <dsp:txXfrm>
        <a:off x="5528803" y="3996754"/>
        <a:ext cx="1192340" cy="1192340"/>
      </dsp:txXfrm>
    </dsp:sp>
    <dsp:sp modelId="{6DBE658E-FAD4-4BC7-A18B-6B78C6492609}">
      <dsp:nvSpPr>
        <dsp:cNvPr id="0" name=""/>
        <dsp:cNvSpPr/>
      </dsp:nvSpPr>
      <dsp:spPr>
        <a:xfrm>
          <a:off x="3728888" y="4393076"/>
          <a:ext cx="1686222" cy="1686222"/>
        </a:xfrm>
        <a:prstGeom prst="ellipse">
          <a:avLst/>
        </a:prstGeom>
        <a:solidFill>
          <a:schemeClr val="accent6">
            <a:lumMod val="60000"/>
            <a:lumOff val="40000"/>
            <a:alpha val="5000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Androgens</a:t>
          </a:r>
        </a:p>
      </dsp:txBody>
      <dsp:txXfrm>
        <a:off x="3975829" y="4640017"/>
        <a:ext cx="1192340" cy="1192340"/>
      </dsp:txXfrm>
    </dsp:sp>
    <dsp:sp modelId="{AF8CFD4C-EF67-4224-9E2C-0E57DC5FF1BF}">
      <dsp:nvSpPr>
        <dsp:cNvPr id="0" name=""/>
        <dsp:cNvSpPr/>
      </dsp:nvSpPr>
      <dsp:spPr>
        <a:xfrm>
          <a:off x="2175914" y="3749813"/>
          <a:ext cx="1686222" cy="1686222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>
              <a:latin typeface="Arial" panose="020B0604020202020204" pitchFamily="34" charset="0"/>
              <a:cs typeface="Arial" panose="020B0604020202020204" pitchFamily="34" charset="0"/>
            </a:rPr>
            <a:t>Aromatase inhibitors</a:t>
          </a:r>
        </a:p>
      </dsp:txBody>
      <dsp:txXfrm>
        <a:off x="2422855" y="3996754"/>
        <a:ext cx="1192340" cy="1192340"/>
      </dsp:txXfrm>
    </dsp:sp>
    <dsp:sp modelId="{BF84D03E-4440-4256-81FA-18E28761F424}">
      <dsp:nvSpPr>
        <dsp:cNvPr id="0" name=""/>
        <dsp:cNvSpPr/>
      </dsp:nvSpPr>
      <dsp:spPr>
        <a:xfrm>
          <a:off x="1532651" y="2196839"/>
          <a:ext cx="1686222" cy="1686222"/>
        </a:xfrm>
        <a:prstGeom prst="ellipse">
          <a:avLst/>
        </a:prstGeom>
        <a:solidFill>
          <a:schemeClr val="accent6">
            <a:lumMod val="60000"/>
            <a:lumOff val="40000"/>
            <a:alpha val="5000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>
              <a:latin typeface="Arial" panose="020B0604020202020204" pitchFamily="34" charset="0"/>
              <a:cs typeface="Arial" panose="020B0604020202020204" pitchFamily="34" charset="0"/>
            </a:rPr>
            <a:t>ER antagonist</a:t>
          </a:r>
        </a:p>
      </dsp:txBody>
      <dsp:txXfrm>
        <a:off x="1779592" y="2443780"/>
        <a:ext cx="1192340" cy="1192340"/>
      </dsp:txXfrm>
    </dsp:sp>
    <dsp:sp modelId="{EA7B6314-923F-4DEF-9381-EAF3FE65CAB1}">
      <dsp:nvSpPr>
        <dsp:cNvPr id="0" name=""/>
        <dsp:cNvSpPr/>
      </dsp:nvSpPr>
      <dsp:spPr>
        <a:xfrm>
          <a:off x="2175914" y="643864"/>
          <a:ext cx="1686222" cy="1686222"/>
        </a:xfrm>
        <a:prstGeom prst="ellipse">
          <a:avLst/>
        </a:prstGeom>
        <a:solidFill>
          <a:schemeClr val="accent6">
            <a:lumMod val="40000"/>
            <a:lumOff val="60000"/>
            <a:alpha val="5000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/>
            <a:t>SERMs</a:t>
          </a:r>
        </a:p>
      </dsp:txBody>
      <dsp:txXfrm>
        <a:off x="2422855" y="890805"/>
        <a:ext cx="1192340" cy="119234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84CBEC-61A9-4B1F-BECB-B31D84A85661}">
      <dsp:nvSpPr>
        <dsp:cNvPr id="0" name=""/>
        <dsp:cNvSpPr/>
      </dsp:nvSpPr>
      <dsp:spPr>
        <a:xfrm>
          <a:off x="3037" y="160976"/>
          <a:ext cx="8223524" cy="141215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3840" tIns="243840" rIns="243840" bIns="243840" numCol="1" spcCol="1270" anchor="ctr" anchorCtr="0">
          <a:noAutofit/>
        </a:bodyPr>
        <a:lstStyle/>
        <a:p>
          <a:pPr lvl="0" algn="ctr" defTabSz="2844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400" kern="1200" dirty="0">
              <a:latin typeface="Arial" panose="020B0604020202020204" pitchFamily="34" charset="0"/>
              <a:cs typeface="Arial" panose="020B0604020202020204" pitchFamily="34" charset="0"/>
            </a:rPr>
            <a:t>NỘI KHOA</a:t>
          </a:r>
        </a:p>
      </dsp:txBody>
      <dsp:txXfrm>
        <a:off x="44398" y="202337"/>
        <a:ext cx="8140802" cy="1329431"/>
      </dsp:txXfrm>
    </dsp:sp>
    <dsp:sp modelId="{D106D8AA-570D-4BDA-BE20-F9E03443C1DE}">
      <dsp:nvSpPr>
        <dsp:cNvPr id="0" name=""/>
        <dsp:cNvSpPr/>
      </dsp:nvSpPr>
      <dsp:spPr>
        <a:xfrm>
          <a:off x="3037" y="1625485"/>
          <a:ext cx="6126209" cy="1412153"/>
        </a:xfrm>
        <a:prstGeom prst="roundRect">
          <a:avLst>
            <a:gd name="adj" fmla="val 10000"/>
          </a:avLst>
        </a:prstGeom>
        <a:solidFill>
          <a:srgbClr val="FF000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b="1" kern="1200" dirty="0" err="1">
              <a:latin typeface="Arial" panose="020B0604020202020204" pitchFamily="34" charset="0"/>
              <a:cs typeface="Arial" panose="020B0604020202020204" pitchFamily="34" charset="0"/>
            </a:rPr>
            <a:t>Giảm</a:t>
          </a:r>
          <a:r>
            <a:rPr lang="en-US" sz="2800" b="1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800" b="1" kern="1200" dirty="0" err="1">
              <a:latin typeface="Arial" panose="020B0604020202020204" pitchFamily="34" charset="0"/>
              <a:cs typeface="Arial" panose="020B0604020202020204" pitchFamily="34" charset="0"/>
            </a:rPr>
            <a:t>chảy</a:t>
          </a:r>
          <a:r>
            <a:rPr lang="en-US" sz="2800" b="1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800" b="1" kern="1200" dirty="0" err="1">
              <a:latin typeface="Arial" panose="020B0604020202020204" pitchFamily="34" charset="0"/>
              <a:cs typeface="Arial" panose="020B0604020202020204" pitchFamily="34" charset="0"/>
            </a:rPr>
            <a:t>máu</a:t>
          </a:r>
          <a:endParaRPr lang="en-US" sz="2800" b="1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44398" y="1666846"/>
        <a:ext cx="6043487" cy="1329431"/>
      </dsp:txXfrm>
    </dsp:sp>
    <dsp:sp modelId="{E439980C-73C0-4F61-952B-DF4202D33269}">
      <dsp:nvSpPr>
        <dsp:cNvPr id="0" name=""/>
        <dsp:cNvSpPr/>
      </dsp:nvSpPr>
      <dsp:spPr>
        <a:xfrm>
          <a:off x="3037" y="3068085"/>
          <a:ext cx="986507" cy="1412153"/>
        </a:xfrm>
        <a:prstGeom prst="roundRect">
          <a:avLst>
            <a:gd name="adj" fmla="val 10000"/>
          </a:avLst>
        </a:prstGeom>
        <a:solidFill>
          <a:srgbClr val="FF000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>
              <a:latin typeface="Arial" panose="020B0604020202020204" pitchFamily="34" charset="0"/>
              <a:cs typeface="Arial" panose="020B0604020202020204" pitchFamily="34" charset="0"/>
            </a:rPr>
            <a:t>LNG-IUS</a:t>
          </a:r>
        </a:p>
      </dsp:txBody>
      <dsp:txXfrm>
        <a:off x="31931" y="3096979"/>
        <a:ext cx="928719" cy="1354365"/>
      </dsp:txXfrm>
    </dsp:sp>
    <dsp:sp modelId="{4FAF2B74-275E-4AB7-881C-0A22040FEFB4}">
      <dsp:nvSpPr>
        <dsp:cNvPr id="0" name=""/>
        <dsp:cNvSpPr/>
      </dsp:nvSpPr>
      <dsp:spPr>
        <a:xfrm>
          <a:off x="1030978" y="3068085"/>
          <a:ext cx="986507" cy="1412153"/>
        </a:xfrm>
        <a:prstGeom prst="roundRect">
          <a:avLst>
            <a:gd name="adj" fmla="val 10000"/>
          </a:avLst>
        </a:prstGeom>
        <a:solidFill>
          <a:srgbClr val="FF000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400" b="1" kern="1200" dirty="0" err="1">
              <a:latin typeface="Arial" panose="020B0604020202020204" pitchFamily="34" charset="0"/>
              <a:cs typeface="Arial" panose="020B0604020202020204" pitchFamily="34" charset="0"/>
            </a:rPr>
            <a:t>GnRH</a:t>
          </a:r>
          <a:r>
            <a:rPr lang="en-US" sz="1400" b="1" kern="1200" dirty="0">
              <a:latin typeface="Arial" panose="020B0604020202020204" pitchFamily="34" charset="0"/>
              <a:cs typeface="Arial" panose="020B0604020202020204" pitchFamily="34" charset="0"/>
            </a:rPr>
            <a:t> agonists</a:t>
          </a:r>
        </a:p>
      </dsp:txBody>
      <dsp:txXfrm>
        <a:off x="1059872" y="3096979"/>
        <a:ext cx="928719" cy="1354365"/>
      </dsp:txXfrm>
    </dsp:sp>
    <dsp:sp modelId="{395275B6-D303-4AD1-93F6-CFE92AF9C993}">
      <dsp:nvSpPr>
        <dsp:cNvPr id="0" name=""/>
        <dsp:cNvSpPr/>
      </dsp:nvSpPr>
      <dsp:spPr>
        <a:xfrm>
          <a:off x="2058918" y="3068085"/>
          <a:ext cx="986507" cy="1412153"/>
        </a:xfrm>
        <a:prstGeom prst="roundRect">
          <a:avLst>
            <a:gd name="adj" fmla="val 10000"/>
          </a:avLst>
        </a:prstGeom>
        <a:solidFill>
          <a:srgbClr val="FF000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>
              <a:latin typeface="Arial" panose="020B0604020202020204" pitchFamily="34" charset="0"/>
              <a:cs typeface="Arial" panose="020B0604020202020204" pitchFamily="34" charset="0"/>
            </a:rPr>
            <a:t>SPRMs</a:t>
          </a:r>
        </a:p>
      </dsp:txBody>
      <dsp:txXfrm>
        <a:off x="2087812" y="3096979"/>
        <a:ext cx="928719" cy="1354365"/>
      </dsp:txXfrm>
    </dsp:sp>
    <dsp:sp modelId="{A1705BDA-81AD-4BA1-9469-2A1FAC8F17E1}">
      <dsp:nvSpPr>
        <dsp:cNvPr id="0" name=""/>
        <dsp:cNvSpPr/>
      </dsp:nvSpPr>
      <dsp:spPr>
        <a:xfrm>
          <a:off x="3086859" y="3068085"/>
          <a:ext cx="986507" cy="1412153"/>
        </a:xfrm>
        <a:prstGeom prst="roundRect">
          <a:avLst>
            <a:gd name="adj" fmla="val 10000"/>
          </a:avLst>
        </a:prstGeom>
        <a:solidFill>
          <a:srgbClr val="FF000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>
              <a:latin typeface="Arial" panose="020B0604020202020204" pitchFamily="34" charset="0"/>
              <a:cs typeface="Arial" panose="020B0604020202020204" pitchFamily="34" charset="0"/>
            </a:rPr>
            <a:t>COCs</a:t>
          </a:r>
        </a:p>
      </dsp:txBody>
      <dsp:txXfrm>
        <a:off x="3115753" y="3096979"/>
        <a:ext cx="928719" cy="1354365"/>
      </dsp:txXfrm>
    </dsp:sp>
    <dsp:sp modelId="{3800A96F-5664-4ECB-B8A4-5CE661736EEE}">
      <dsp:nvSpPr>
        <dsp:cNvPr id="0" name=""/>
        <dsp:cNvSpPr/>
      </dsp:nvSpPr>
      <dsp:spPr>
        <a:xfrm>
          <a:off x="4114800" y="3068085"/>
          <a:ext cx="986507" cy="1412153"/>
        </a:xfrm>
        <a:prstGeom prst="roundRect">
          <a:avLst>
            <a:gd name="adj" fmla="val 10000"/>
          </a:avLst>
        </a:prstGeom>
        <a:solidFill>
          <a:srgbClr val="FF000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>
              <a:latin typeface="Arial" panose="020B0604020202020204" pitchFamily="34" charset="0"/>
              <a:cs typeface="Arial" panose="020B0604020202020204" pitchFamily="34" charset="0"/>
            </a:rPr>
            <a:t>Progestin</a:t>
          </a:r>
        </a:p>
      </dsp:txBody>
      <dsp:txXfrm>
        <a:off x="4143694" y="3096979"/>
        <a:ext cx="928719" cy="1354365"/>
      </dsp:txXfrm>
    </dsp:sp>
    <dsp:sp modelId="{72A47987-043B-4E44-9DAC-BA9227E216F7}">
      <dsp:nvSpPr>
        <dsp:cNvPr id="0" name=""/>
        <dsp:cNvSpPr/>
      </dsp:nvSpPr>
      <dsp:spPr>
        <a:xfrm>
          <a:off x="5142740" y="3068085"/>
          <a:ext cx="986507" cy="1412153"/>
        </a:xfrm>
        <a:prstGeom prst="roundRect">
          <a:avLst>
            <a:gd name="adj" fmla="val 10000"/>
          </a:avLst>
        </a:prstGeom>
        <a:solidFill>
          <a:srgbClr val="FF000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err="1">
              <a:latin typeface="Arial" panose="020B0604020202020204" pitchFamily="34" charset="0"/>
              <a:cs typeface="Arial" panose="020B0604020202020204" pitchFamily="34" charset="0"/>
            </a:rPr>
            <a:t>Danazol</a:t>
          </a:r>
          <a:endParaRPr lang="en-US" sz="1400" b="1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5171634" y="3096979"/>
        <a:ext cx="928719" cy="1354365"/>
      </dsp:txXfrm>
    </dsp:sp>
    <dsp:sp modelId="{EB18ECBA-0D1A-471F-8701-435FD0C50165}">
      <dsp:nvSpPr>
        <dsp:cNvPr id="0" name=""/>
        <dsp:cNvSpPr/>
      </dsp:nvSpPr>
      <dsp:spPr>
        <a:xfrm>
          <a:off x="6212114" y="1625485"/>
          <a:ext cx="2014447" cy="1412153"/>
        </a:xfrm>
        <a:prstGeom prst="roundRect">
          <a:avLst>
            <a:gd name="adj" fmla="val 10000"/>
          </a:avLst>
        </a:prstGeom>
        <a:solidFill>
          <a:srgbClr val="92D05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b="1" kern="1200" dirty="0" err="1">
              <a:latin typeface="Arial" panose="020B0604020202020204" pitchFamily="34" charset="0"/>
              <a:cs typeface="Arial" panose="020B0604020202020204" pitchFamily="34" charset="0"/>
            </a:rPr>
            <a:t>Giảm</a:t>
          </a:r>
          <a:r>
            <a:rPr lang="en-US" sz="2800" b="1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800" b="1" kern="1200" dirty="0" err="1">
              <a:latin typeface="Arial" panose="020B0604020202020204" pitchFamily="34" charset="0"/>
              <a:cs typeface="Arial" panose="020B0604020202020204" pitchFamily="34" charset="0"/>
            </a:rPr>
            <a:t>kích</a:t>
          </a:r>
          <a:r>
            <a:rPr lang="en-US" sz="2800" b="1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800" b="1" kern="1200" dirty="0" err="1">
              <a:latin typeface="Arial" panose="020B0604020202020204" pitchFamily="34" charset="0"/>
              <a:cs typeface="Arial" panose="020B0604020202020204" pitchFamily="34" charset="0"/>
            </a:rPr>
            <a:t>thước</a:t>
          </a:r>
          <a:endParaRPr lang="en-US" sz="2800" b="1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6253475" y="1666846"/>
        <a:ext cx="1931725" cy="1329431"/>
      </dsp:txXfrm>
    </dsp:sp>
    <dsp:sp modelId="{370B4451-3BD7-4405-B296-8E6291853B04}">
      <dsp:nvSpPr>
        <dsp:cNvPr id="0" name=""/>
        <dsp:cNvSpPr/>
      </dsp:nvSpPr>
      <dsp:spPr>
        <a:xfrm>
          <a:off x="6212114" y="3068085"/>
          <a:ext cx="986507" cy="1412153"/>
        </a:xfrm>
        <a:prstGeom prst="roundRect">
          <a:avLst>
            <a:gd name="adj" fmla="val 10000"/>
          </a:avLst>
        </a:prstGeom>
        <a:solidFill>
          <a:srgbClr val="92D05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>
              <a:latin typeface="Arial" panose="020B0604020202020204" pitchFamily="34" charset="0"/>
              <a:cs typeface="Arial" panose="020B0604020202020204" pitchFamily="34" charset="0"/>
            </a:rPr>
            <a:t>SPRMs</a:t>
          </a:r>
        </a:p>
      </dsp:txBody>
      <dsp:txXfrm>
        <a:off x="6241008" y="3096979"/>
        <a:ext cx="928719" cy="1354365"/>
      </dsp:txXfrm>
    </dsp:sp>
    <dsp:sp modelId="{649AE37F-A333-4B47-BDD4-546D2B133971}">
      <dsp:nvSpPr>
        <dsp:cNvPr id="0" name=""/>
        <dsp:cNvSpPr/>
      </dsp:nvSpPr>
      <dsp:spPr>
        <a:xfrm>
          <a:off x="7240054" y="3068085"/>
          <a:ext cx="986507" cy="1412153"/>
        </a:xfrm>
        <a:prstGeom prst="roundRect">
          <a:avLst>
            <a:gd name="adj" fmla="val 10000"/>
          </a:avLst>
        </a:prstGeom>
        <a:solidFill>
          <a:srgbClr val="92D05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err="1">
              <a:latin typeface="Arial" panose="020B0604020202020204" pitchFamily="34" charset="0"/>
              <a:cs typeface="Arial" panose="020B0604020202020204" pitchFamily="34" charset="0"/>
            </a:rPr>
            <a:t>GnRH</a:t>
          </a:r>
          <a:r>
            <a:rPr lang="en-US" sz="1400" b="1" kern="1200" dirty="0">
              <a:latin typeface="Arial" panose="020B0604020202020204" pitchFamily="34" charset="0"/>
              <a:cs typeface="Arial" panose="020B0604020202020204" pitchFamily="34" charset="0"/>
            </a:rPr>
            <a:t> agonists</a:t>
          </a:r>
        </a:p>
      </dsp:txBody>
      <dsp:txXfrm>
        <a:off x="7268948" y="3096979"/>
        <a:ext cx="928719" cy="135436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radial3">
  <dgm:title val=""/>
  <dgm:desc val=""/>
  <dgm:catLst>
    <dgm:cat type="relationship" pri="31000"/>
    <dgm:cat type="cycle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/>
    <dgm:ruleLst/>
    <dgm:layoutNode name="radial">
      <dgm:varLst>
        <dgm:animLvl val="ctr"/>
      </dgm:varLst>
      <dgm:choose name="Name0">
        <dgm:if name="Name1" func="var" arg="dir" op="equ" val="norm">
          <dgm:choose name="Name2">
            <dgm:if name="Name3" axis="ch ch" ptType="node node" st="1 1" cnt="1 0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else name="Name4">
              <dgm:alg type="cycle">
                <dgm:param type="stAng" val="0"/>
                <dgm:param type="spanAng" val="360"/>
                <dgm:param type="ctrShpMap" val="fNode"/>
              </dgm:alg>
            </dgm:else>
          </dgm:choose>
        </dgm:if>
        <dgm:else name="Name5">
          <dgm:alg type="cycle">
            <dgm:param type="stAng" val="0"/>
            <dgm:param type="spanAng" val="-360"/>
            <dgm:param type="ctrShpMap" val="fNode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enterShape" refType="w"/>
        <dgm:constr type="h" for="ch" forName="centerShape" refType="h"/>
        <dgm:constr type="w" for="ch" forName="node" refType="w" fact="0.5"/>
        <dgm:constr type="h" for="ch" forName="node" refType="h" fact="0.5"/>
        <dgm:constr type="sp" refType="w" refFor="ch" refForName="node" fact="-0.2"/>
        <dgm:constr type="sibSp" refType="w" refFor="ch" refForName="node" fact="-0.2"/>
        <dgm:constr type="primFontSz" for="ch" forName="centerShape" val="65"/>
        <dgm:constr type="primFontSz" for="des" forName="node" val="65"/>
        <dgm:constr type="primFontSz" for="ch" forName="node" refType="primFontSz" refFor="ch" refForName="centerShape" op="lte"/>
      </dgm:constrLst>
      <dgm:ruleLst/>
      <dgm:forEach name="Name6" axis="ch" ptType="node" cnt="1">
        <dgm:layoutNode name="centerShape" styleLbl="vennNode1"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7" axis="ch" ptType="node">
          <dgm:layoutNode name="node" styleLbl="venn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Đầu trang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Chỗ dành sẵn cho Ngày tháng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F7A301-DACB-4B56-BF30-D2F2A1B40DAA}" type="datetimeFigureOut">
              <a:rPr lang="en-US" smtClean="0"/>
              <a:t>9/30/2018</a:t>
            </a:fld>
            <a:endParaRPr lang="en-US"/>
          </a:p>
        </p:txBody>
      </p:sp>
      <p:sp>
        <p:nvSpPr>
          <p:cNvPr id="4" name="Chỗ dành sẵn cho Hình ảnh của Bản chiế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Chỗ dành sẵn cho Ghi chú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vi-VN"/>
              <a:t>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6" name="Chỗ dành sẵn cho Chân trang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Chỗ dành sẵn cho Số hiệu Bản chiế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8420DB-2C66-4B02-9C77-FFC0F76F77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5499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Ngoài</a:t>
            </a:r>
            <a:r>
              <a:rPr lang="en-US" baseline="0" dirty="0"/>
              <a:t> </a:t>
            </a:r>
            <a:r>
              <a:rPr lang="en-US" baseline="0" dirty="0" err="1"/>
              <a:t>các</a:t>
            </a:r>
            <a:r>
              <a:rPr lang="en-US" baseline="0" dirty="0"/>
              <a:t> gene </a:t>
            </a:r>
            <a:r>
              <a:rPr lang="en-US" baseline="0" dirty="0" err="1"/>
              <a:t>trên</a:t>
            </a:r>
            <a:r>
              <a:rPr lang="en-US" baseline="0" dirty="0"/>
              <a:t>, </a:t>
            </a:r>
            <a:r>
              <a:rPr lang="en-US" baseline="0" dirty="0" err="1"/>
              <a:t>ít</a:t>
            </a:r>
            <a:r>
              <a:rPr lang="en-US" baseline="0" dirty="0"/>
              <a:t> </a:t>
            </a:r>
            <a:r>
              <a:rPr lang="en-US" baseline="0" dirty="0" err="1"/>
              <a:t>gặp</a:t>
            </a:r>
            <a:r>
              <a:rPr lang="en-US" baseline="0" dirty="0"/>
              <a:t> </a:t>
            </a:r>
            <a:r>
              <a:rPr lang="en-US" baseline="0" dirty="0" err="1"/>
              <a:t>hơn</a:t>
            </a:r>
            <a:r>
              <a:rPr lang="en-US" baseline="0" dirty="0"/>
              <a:t> </a:t>
            </a:r>
            <a:r>
              <a:rPr lang="en-US" baseline="0" dirty="0" err="1"/>
              <a:t>là</a:t>
            </a:r>
            <a:r>
              <a:rPr lang="en-US" baseline="0" dirty="0"/>
              <a:t> </a:t>
            </a:r>
            <a:r>
              <a:rPr lang="en-US" baseline="0" dirty="0" err="1"/>
              <a:t>đột</a:t>
            </a:r>
            <a:r>
              <a:rPr lang="en-US" baseline="0" dirty="0"/>
              <a:t> </a:t>
            </a:r>
            <a:r>
              <a:rPr lang="en-US" baseline="0" dirty="0" err="1"/>
              <a:t>biến</a:t>
            </a:r>
            <a:r>
              <a:rPr lang="en-US" baseline="0" dirty="0"/>
              <a:t> </a:t>
            </a:r>
            <a:r>
              <a:rPr lang="en-US" baseline="0" dirty="0" err="1"/>
              <a:t>các</a:t>
            </a:r>
            <a:r>
              <a:rPr lang="en-US" baseline="0" dirty="0"/>
              <a:t> gene: COL4 A5-A6, FH. </a:t>
            </a:r>
            <a:r>
              <a:rPr lang="en-US" baseline="0" dirty="0" err="1"/>
              <a:t>Đột</a:t>
            </a:r>
            <a:r>
              <a:rPr lang="en-US" baseline="0" dirty="0"/>
              <a:t> </a:t>
            </a:r>
            <a:r>
              <a:rPr lang="en-US" baseline="0" dirty="0" err="1"/>
              <a:t>biến</a:t>
            </a:r>
            <a:r>
              <a:rPr lang="en-US" baseline="0" dirty="0"/>
              <a:t> FH </a:t>
            </a:r>
            <a:r>
              <a:rPr lang="en-US" baseline="0" dirty="0" err="1"/>
              <a:t>tuy</a:t>
            </a:r>
            <a:r>
              <a:rPr lang="en-US" baseline="0" dirty="0"/>
              <a:t> </a:t>
            </a:r>
            <a:r>
              <a:rPr lang="en-US" baseline="0" dirty="0" err="1"/>
              <a:t>hiếm</a:t>
            </a:r>
            <a:r>
              <a:rPr lang="en-US" baseline="0" dirty="0"/>
              <a:t> </a:t>
            </a:r>
            <a:r>
              <a:rPr lang="en-US" baseline="0" dirty="0" err="1"/>
              <a:t>nhưng</a:t>
            </a:r>
            <a:r>
              <a:rPr lang="en-US" baseline="0" dirty="0"/>
              <a:t> </a:t>
            </a:r>
            <a:r>
              <a:rPr lang="en-US" baseline="0" dirty="0" err="1"/>
              <a:t>dẫn</a:t>
            </a:r>
            <a:r>
              <a:rPr lang="en-US" baseline="0" dirty="0"/>
              <a:t> </a:t>
            </a:r>
            <a:r>
              <a:rPr lang="en-US" baseline="0" dirty="0" err="1"/>
              <a:t>đến</a:t>
            </a:r>
            <a:r>
              <a:rPr lang="en-US" baseline="0" dirty="0"/>
              <a:t> </a:t>
            </a:r>
            <a:r>
              <a:rPr lang="en-US" baseline="0" dirty="0" err="1"/>
              <a:t>hội</a:t>
            </a:r>
            <a:r>
              <a:rPr lang="en-US" baseline="0" dirty="0"/>
              <a:t> </a:t>
            </a:r>
            <a:r>
              <a:rPr lang="en-US" baseline="0" dirty="0" err="1"/>
              <a:t>chứng</a:t>
            </a:r>
            <a:r>
              <a:rPr lang="en-US" baseline="0" dirty="0"/>
              <a:t> “u </a:t>
            </a:r>
            <a:r>
              <a:rPr lang="en-US" baseline="0" dirty="0" err="1"/>
              <a:t>xơ</a:t>
            </a:r>
            <a:r>
              <a:rPr lang="en-US" baseline="0" dirty="0"/>
              <a:t> </a:t>
            </a:r>
            <a:r>
              <a:rPr lang="en-US" baseline="0" dirty="0" err="1"/>
              <a:t>cơ</a:t>
            </a:r>
            <a:r>
              <a:rPr lang="en-US" baseline="0" dirty="0"/>
              <a:t> </a:t>
            </a:r>
            <a:r>
              <a:rPr lang="en-US" baseline="0" dirty="0" err="1"/>
              <a:t>và</a:t>
            </a:r>
            <a:r>
              <a:rPr lang="en-US" baseline="0" dirty="0"/>
              <a:t> </a:t>
            </a:r>
            <a:r>
              <a:rPr lang="en-US" baseline="0" dirty="0" err="1"/>
              <a:t>ung</a:t>
            </a:r>
            <a:r>
              <a:rPr lang="en-US" baseline="0" dirty="0"/>
              <a:t> </a:t>
            </a:r>
            <a:r>
              <a:rPr lang="en-US" baseline="0" dirty="0" err="1"/>
              <a:t>thư</a:t>
            </a:r>
            <a:r>
              <a:rPr lang="en-US" baseline="0" dirty="0"/>
              <a:t> </a:t>
            </a:r>
            <a:r>
              <a:rPr lang="en-US" baseline="0" dirty="0" err="1"/>
              <a:t>tế</a:t>
            </a:r>
            <a:r>
              <a:rPr lang="en-US" baseline="0" dirty="0"/>
              <a:t> </a:t>
            </a:r>
            <a:r>
              <a:rPr lang="en-US" baseline="0" dirty="0" err="1"/>
              <a:t>bào</a:t>
            </a:r>
            <a:r>
              <a:rPr lang="en-US" baseline="0" dirty="0"/>
              <a:t> </a:t>
            </a:r>
            <a:r>
              <a:rPr lang="en-US" baseline="0" dirty="0" err="1"/>
              <a:t>thận</a:t>
            </a:r>
            <a:r>
              <a:rPr lang="en-US" baseline="0" dirty="0"/>
              <a:t> </a:t>
            </a:r>
            <a:r>
              <a:rPr lang="en-US" baseline="0" dirty="0" err="1"/>
              <a:t>di</a:t>
            </a:r>
            <a:r>
              <a:rPr lang="en-US" baseline="0" dirty="0"/>
              <a:t> </a:t>
            </a:r>
            <a:r>
              <a:rPr lang="en-US" baseline="0" dirty="0" err="1"/>
              <a:t>truyền</a:t>
            </a:r>
            <a:r>
              <a:rPr lang="en-US" baseline="0" dirty="0"/>
              <a:t>” </a:t>
            </a:r>
            <a:r>
              <a:rPr lang="en-US" baseline="0" dirty="0" err="1"/>
              <a:t>gồm</a:t>
            </a:r>
            <a:r>
              <a:rPr lang="en-US" baseline="0" dirty="0"/>
              <a:t>: u </a:t>
            </a:r>
            <a:r>
              <a:rPr lang="en-US" baseline="0" dirty="0" err="1"/>
              <a:t>xơ</a:t>
            </a:r>
            <a:r>
              <a:rPr lang="en-US" baseline="0" dirty="0"/>
              <a:t> </a:t>
            </a:r>
            <a:r>
              <a:rPr lang="en-US" baseline="0" dirty="0" err="1"/>
              <a:t>cơ</a:t>
            </a:r>
            <a:r>
              <a:rPr lang="en-US" baseline="0" dirty="0"/>
              <a:t> ở </a:t>
            </a:r>
            <a:r>
              <a:rPr lang="en-US" baseline="0" dirty="0" err="1"/>
              <a:t>da</a:t>
            </a:r>
            <a:r>
              <a:rPr lang="en-US" baseline="0" dirty="0"/>
              <a:t> </a:t>
            </a:r>
            <a:r>
              <a:rPr lang="en-US" baseline="0" dirty="0" err="1"/>
              <a:t>và</a:t>
            </a:r>
            <a:r>
              <a:rPr lang="en-US" baseline="0" dirty="0"/>
              <a:t> </a:t>
            </a:r>
            <a:r>
              <a:rPr lang="en-US" baseline="0" dirty="0" err="1"/>
              <a:t>tử</a:t>
            </a:r>
            <a:r>
              <a:rPr lang="en-US" baseline="0" dirty="0"/>
              <a:t> </a:t>
            </a:r>
            <a:r>
              <a:rPr lang="en-US" baseline="0" dirty="0" err="1"/>
              <a:t>cung</a:t>
            </a:r>
            <a:r>
              <a:rPr lang="en-US" baseline="0" dirty="0"/>
              <a:t> </a:t>
            </a:r>
            <a:r>
              <a:rPr lang="en-US" baseline="0" dirty="0" err="1"/>
              <a:t>kèm</a:t>
            </a:r>
            <a:r>
              <a:rPr lang="en-US" baseline="0" dirty="0"/>
              <a:t> </a:t>
            </a:r>
            <a:r>
              <a:rPr lang="en-US" baseline="0" dirty="0" err="1"/>
              <a:t>ung</a:t>
            </a:r>
            <a:r>
              <a:rPr lang="en-US" baseline="0" dirty="0"/>
              <a:t> </a:t>
            </a:r>
            <a:r>
              <a:rPr lang="en-US" baseline="0" dirty="0" err="1"/>
              <a:t>thư</a:t>
            </a:r>
            <a:r>
              <a:rPr lang="en-US" baseline="0" dirty="0"/>
              <a:t> </a:t>
            </a:r>
            <a:r>
              <a:rPr lang="en-US" baseline="0" dirty="0" err="1"/>
              <a:t>tế</a:t>
            </a:r>
            <a:r>
              <a:rPr lang="en-US" baseline="0" dirty="0"/>
              <a:t> </a:t>
            </a:r>
            <a:r>
              <a:rPr lang="en-US" baseline="0" dirty="0" err="1"/>
              <a:t>bào</a:t>
            </a:r>
            <a:r>
              <a:rPr lang="en-US" baseline="0" dirty="0"/>
              <a:t> </a:t>
            </a:r>
            <a:r>
              <a:rPr lang="en-US" baseline="0" dirty="0" err="1"/>
              <a:t>thận</a:t>
            </a:r>
            <a:r>
              <a:rPr lang="en-US" baseline="0" dirty="0"/>
              <a:t>.</a:t>
            </a:r>
            <a:endParaRPr lang="en-US" dirty="0"/>
          </a:p>
          <a:p>
            <a:r>
              <a:rPr lang="en-US" dirty="0" err="1"/>
              <a:t>Nên</a:t>
            </a:r>
            <a:r>
              <a:rPr lang="en-US" baseline="0" dirty="0"/>
              <a:t> UXCTC </a:t>
            </a:r>
            <a:r>
              <a:rPr lang="en-US" baseline="0" dirty="0" err="1"/>
              <a:t>thường</a:t>
            </a:r>
            <a:r>
              <a:rPr lang="en-US" baseline="0" dirty="0"/>
              <a:t> </a:t>
            </a:r>
            <a:r>
              <a:rPr lang="en-US" baseline="0" dirty="0" err="1"/>
              <a:t>phát</a:t>
            </a:r>
            <a:r>
              <a:rPr lang="en-US" baseline="0" dirty="0"/>
              <a:t> </a:t>
            </a:r>
            <a:r>
              <a:rPr lang="en-US" baseline="0" dirty="0" err="1"/>
              <a:t>triển</a:t>
            </a:r>
            <a:r>
              <a:rPr lang="en-US" baseline="0" dirty="0"/>
              <a:t> </a:t>
            </a:r>
            <a:r>
              <a:rPr lang="en-US" baseline="0" dirty="0" err="1"/>
              <a:t>trong</a:t>
            </a:r>
            <a:r>
              <a:rPr lang="en-US" baseline="0" dirty="0"/>
              <a:t> </a:t>
            </a:r>
            <a:r>
              <a:rPr lang="en-US" baseline="0" dirty="0" err="1"/>
              <a:t>độ</a:t>
            </a:r>
            <a:r>
              <a:rPr lang="en-US" baseline="0" dirty="0"/>
              <a:t> </a:t>
            </a:r>
            <a:r>
              <a:rPr lang="en-US" baseline="0" dirty="0" err="1"/>
              <a:t>tuổi</a:t>
            </a:r>
            <a:r>
              <a:rPr lang="en-US" baseline="0" dirty="0"/>
              <a:t> </a:t>
            </a:r>
            <a:r>
              <a:rPr lang="en-US" baseline="0" dirty="0" err="1"/>
              <a:t>sinh</a:t>
            </a:r>
            <a:r>
              <a:rPr lang="en-US" baseline="0" dirty="0"/>
              <a:t> </a:t>
            </a:r>
            <a:r>
              <a:rPr lang="en-US" baseline="0" dirty="0" err="1"/>
              <a:t>sản</a:t>
            </a:r>
            <a:r>
              <a:rPr lang="en-US" baseline="0" dirty="0"/>
              <a:t>, </a:t>
            </a:r>
            <a:r>
              <a:rPr lang="en-US" baseline="0" dirty="0" err="1"/>
              <a:t>và</a:t>
            </a:r>
            <a:r>
              <a:rPr lang="en-US" baseline="0" dirty="0"/>
              <a:t> </a:t>
            </a:r>
            <a:r>
              <a:rPr lang="en-US" baseline="0" dirty="0" err="1"/>
              <a:t>đến</a:t>
            </a:r>
            <a:r>
              <a:rPr lang="en-US" baseline="0" dirty="0"/>
              <a:t> </a:t>
            </a:r>
            <a:r>
              <a:rPr lang="en-US" baseline="0" dirty="0" err="1"/>
              <a:t>tuổi</a:t>
            </a:r>
            <a:r>
              <a:rPr lang="en-US" baseline="0" dirty="0"/>
              <a:t> </a:t>
            </a:r>
            <a:r>
              <a:rPr lang="en-US" baseline="0" dirty="0" err="1"/>
              <a:t>hậu</a:t>
            </a:r>
            <a:r>
              <a:rPr lang="en-US" baseline="0" dirty="0"/>
              <a:t> </a:t>
            </a:r>
            <a:r>
              <a:rPr lang="en-US" baseline="0" dirty="0" err="1"/>
              <a:t>mãn</a:t>
            </a:r>
            <a:r>
              <a:rPr lang="en-US" baseline="0" dirty="0"/>
              <a:t> </a:t>
            </a:r>
            <a:r>
              <a:rPr lang="en-US" baseline="0" dirty="0" err="1"/>
              <a:t>kinh</a:t>
            </a:r>
            <a:r>
              <a:rPr lang="en-US" baseline="0" dirty="0"/>
              <a:t> </a:t>
            </a:r>
            <a:r>
              <a:rPr lang="en-US" baseline="0" dirty="0" err="1"/>
              <a:t>các</a:t>
            </a:r>
            <a:r>
              <a:rPr lang="en-US" baseline="0" dirty="0"/>
              <a:t> UXCTC </a:t>
            </a:r>
            <a:r>
              <a:rPr lang="en-US" baseline="0" dirty="0" err="1"/>
              <a:t>thường</a:t>
            </a:r>
            <a:r>
              <a:rPr lang="en-US" baseline="0" dirty="0"/>
              <a:t> </a:t>
            </a:r>
            <a:r>
              <a:rPr lang="en-US" baseline="0" dirty="0" err="1"/>
              <a:t>teo</a:t>
            </a:r>
            <a:r>
              <a:rPr lang="en-US" baseline="0" dirty="0"/>
              <a:t> </a:t>
            </a:r>
            <a:r>
              <a:rPr lang="en-US" baseline="0" dirty="0" err="1"/>
              <a:t>lại</a:t>
            </a:r>
            <a:r>
              <a:rPr lang="en-US" baseline="0" dirty="0"/>
              <a:t> </a:t>
            </a:r>
            <a:r>
              <a:rPr lang="en-US" baseline="0" dirty="0" err="1"/>
              <a:t>và</a:t>
            </a:r>
            <a:r>
              <a:rPr lang="en-US" baseline="0" dirty="0"/>
              <a:t> </a:t>
            </a:r>
            <a:r>
              <a:rPr lang="en-US" baseline="0" dirty="0" err="1"/>
              <a:t>rất</a:t>
            </a:r>
            <a:r>
              <a:rPr lang="en-US" baseline="0" dirty="0"/>
              <a:t> </a:t>
            </a:r>
            <a:r>
              <a:rPr lang="en-US" baseline="0" dirty="0" err="1"/>
              <a:t>ít</a:t>
            </a:r>
            <a:r>
              <a:rPr lang="en-US" baseline="0" dirty="0"/>
              <a:t> </a:t>
            </a:r>
            <a:r>
              <a:rPr lang="en-US" baseline="0" dirty="0" err="1"/>
              <a:t>khi</a:t>
            </a:r>
            <a:r>
              <a:rPr lang="en-US" baseline="0" dirty="0"/>
              <a:t> </a:t>
            </a:r>
            <a:r>
              <a:rPr lang="en-US" baseline="0" dirty="0" err="1"/>
              <a:t>hình</a:t>
            </a:r>
            <a:r>
              <a:rPr lang="en-US" baseline="0" dirty="0"/>
              <a:t> </a:t>
            </a:r>
            <a:r>
              <a:rPr lang="en-US" baseline="0" dirty="0" err="1"/>
              <a:t>thành</a:t>
            </a:r>
            <a:r>
              <a:rPr lang="en-US" baseline="0" dirty="0"/>
              <a:t> u </a:t>
            </a:r>
            <a:r>
              <a:rPr lang="en-US" baseline="0" dirty="0" err="1"/>
              <a:t>mới</a:t>
            </a:r>
            <a:r>
              <a:rPr lang="en-US" baseline="0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A780B9-6424-4C99-BE02-16528CE106F3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 dirty="0" smtClean="0"/>
              <a:t>Một mạch máu duy nhất đi thẳng từ nội mạc vào trung tâm của polyp</a:t>
            </a:r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19380E-014E-4E85-8BBD-A71E023DF4D3}" type="slidenum">
              <a:rPr lang="vi-VN" smtClean="0"/>
              <a:t>54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6604898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19380E-014E-4E85-8BBD-A71E023DF4D3}" type="slidenum">
              <a:rPr lang="vi-VN" smtClean="0"/>
              <a:t>55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8382143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19380E-014E-4E85-8BBD-A71E023DF4D3}" type="slidenum">
              <a:rPr lang="vi-VN" smtClean="0"/>
              <a:t>56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8410987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19380E-014E-4E85-8BBD-A71E023DF4D3}" type="slidenum">
              <a:rPr lang="vi-VN" smtClean="0"/>
              <a:t>58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2533896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19380E-014E-4E85-8BBD-A71E023DF4D3}" type="slidenum">
              <a:rPr lang="vi-VN" smtClean="0"/>
              <a:t>59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9999346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 dirty="0" smtClean="0"/>
              <a:t>Bình thường, độ dầy của JZ không vượt quá 40% độ dầy của thành tử cung.</a:t>
            </a:r>
          </a:p>
          <a:p>
            <a:r>
              <a:rPr lang="vi-VN" dirty="0" smtClean="0"/>
              <a:t>JZ dầy là đặc trưng của adenomyosis</a:t>
            </a:r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8420DB-2C66-4B02-9C77-FFC0F76F773D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0386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Nếu</a:t>
            </a:r>
            <a:r>
              <a:rPr lang="en-US" baseline="0" dirty="0" smtClean="0"/>
              <a:t> BN có U cơ trơn thì đến 94% là nó, còn không phải </a:t>
            </a:r>
            <a:r>
              <a:rPr lang="en-US" baseline="0" dirty="0" err="1" smtClean="0"/>
              <a:t>adenomyosis</a:t>
            </a:r>
            <a:r>
              <a:rPr lang="en-US" baseline="0" dirty="0" smtClean="0"/>
              <a:t> thì đến 91% k phải nó.</a:t>
            </a:r>
          </a:p>
          <a:p>
            <a:r>
              <a:rPr lang="en-US" baseline="0" dirty="0" smtClean="0"/>
              <a:t>Nếu MRI nói là U cơ trơn thì 95% là nó luôn.</a:t>
            </a:r>
          </a:p>
          <a:p>
            <a:r>
              <a:rPr lang="en-US" baseline="0" dirty="0" smtClean="0"/>
              <a:t>Còn nếu MRI nói éo phải U cơ trơn thì chính xác đến 85% là k phải.</a:t>
            </a:r>
          </a:p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8420DB-2C66-4B02-9C77-FFC0F76F773D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3589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majority of uterine </a:t>
            </a:r>
            <a:r>
              <a:rPr lang="en-US" sz="120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leiomyomas</a:t>
            </a:r>
            <a:r>
              <a:rPr lang="en-US" sz="120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are asymptomatic and</a:t>
            </a:r>
            <a:r>
              <a:rPr lang="en-US" sz="120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will not require therapy. However, 20% to 50% are clinically</a:t>
            </a:r>
            <a:r>
              <a:rPr lang="en-US" sz="120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symptomatic, causing AUB, iron </a:t>
            </a:r>
            <a:r>
              <a:rPr lang="en-US" sz="120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defiiency</a:t>
            </a:r>
            <a:r>
              <a:rPr lang="en-US" sz="120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anemia, bulk</a:t>
            </a:r>
            <a:r>
              <a:rPr lang="en-US" sz="120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effects, and/or reproductive issues,</a:t>
            </a:r>
            <a:r>
              <a:rPr lang="en-US" sz="120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may require</a:t>
            </a:r>
            <a:r>
              <a:rPr lang="en-US" sz="120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treatment. Treatment of women with uterine </a:t>
            </a:r>
            <a:r>
              <a:rPr lang="en-US" sz="120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leiomyomas</a:t>
            </a:r>
            <a:r>
              <a:rPr lang="en-US" sz="120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must be individualized, based on symptomatology, the</a:t>
            </a:r>
            <a:r>
              <a:rPr lang="en-US" sz="120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size and location of </a:t>
            </a:r>
            <a:r>
              <a:rPr lang="en-US" sz="120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firoids</a:t>
            </a:r>
            <a:r>
              <a:rPr lang="en-US" sz="120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age, the needs and desires of</a:t>
            </a:r>
            <a:r>
              <a:rPr lang="en-US" sz="120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patient for preservation of fertility or the uterus, the</a:t>
            </a:r>
            <a:r>
              <a:rPr lang="en-US" sz="120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availability of therapy, and the experience of the therapist.</a:t>
            </a:r>
          </a:p>
          <a:p>
            <a:endParaRPr lang="en-US" sz="120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Symptomatic uterine </a:t>
            </a:r>
            <a:r>
              <a:rPr lang="en-US" sz="120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firoids</a:t>
            </a:r>
            <a:r>
              <a:rPr lang="en-US" sz="120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may be treated medically,</a:t>
            </a:r>
            <a:r>
              <a:rPr lang="en-US" sz="120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surgically, or with a combination of both </a:t>
            </a:r>
            <a:br>
              <a:rPr lang="en-US" sz="120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sz="120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sz="120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sz="120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5C274C-76EB-41E9-B80E-0F13177036FB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1571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Sinh</a:t>
            </a:r>
            <a:r>
              <a:rPr lang="en-US" dirty="0"/>
              <a:t> </a:t>
            </a:r>
            <a:r>
              <a:rPr lang="en-US" dirty="0" err="1"/>
              <a:t>bệnh</a:t>
            </a:r>
            <a:r>
              <a:rPr lang="en-US" baseline="0" dirty="0"/>
              <a:t> </a:t>
            </a:r>
            <a:r>
              <a:rPr lang="en-US" baseline="0" dirty="0" err="1"/>
              <a:t>học</a:t>
            </a:r>
            <a:r>
              <a:rPr lang="en-US" baseline="0" dirty="0"/>
              <a:t> </a:t>
            </a:r>
            <a:r>
              <a:rPr lang="en-US" baseline="0" dirty="0" err="1"/>
              <a:t>dẫn</a:t>
            </a:r>
            <a:r>
              <a:rPr lang="en-US" baseline="0" dirty="0"/>
              <a:t> </a:t>
            </a:r>
            <a:r>
              <a:rPr lang="en-US" baseline="0" dirty="0" err="1"/>
              <a:t>tới</a:t>
            </a:r>
            <a:r>
              <a:rPr lang="en-US" baseline="0" dirty="0"/>
              <a:t> </a:t>
            </a:r>
            <a:r>
              <a:rPr lang="en-US" baseline="0" dirty="0" err="1"/>
              <a:t>cường</a:t>
            </a:r>
            <a:r>
              <a:rPr lang="en-US" baseline="0" dirty="0"/>
              <a:t> </a:t>
            </a:r>
            <a:r>
              <a:rPr lang="en-US" baseline="0" dirty="0" err="1"/>
              <a:t>kinh</a:t>
            </a:r>
            <a:r>
              <a:rPr lang="en-US" baseline="0" dirty="0"/>
              <a:t> </a:t>
            </a:r>
            <a:r>
              <a:rPr lang="en-US" baseline="0" dirty="0" err="1"/>
              <a:t>có</a:t>
            </a:r>
            <a:r>
              <a:rPr lang="en-US" baseline="0" dirty="0"/>
              <a:t> </a:t>
            </a:r>
            <a:r>
              <a:rPr lang="en-US" baseline="0" dirty="0" err="1"/>
              <a:t>nhiều</a:t>
            </a:r>
            <a:r>
              <a:rPr lang="en-US" baseline="0" dirty="0"/>
              <a:t> </a:t>
            </a:r>
            <a:r>
              <a:rPr lang="en-US" baseline="0" dirty="0" err="1"/>
              <a:t>giả</a:t>
            </a:r>
            <a:r>
              <a:rPr lang="en-US" baseline="0" dirty="0"/>
              <a:t> </a:t>
            </a:r>
            <a:r>
              <a:rPr lang="en-US" baseline="0" dirty="0" err="1"/>
              <a:t>thuyết</a:t>
            </a:r>
            <a:r>
              <a:rPr lang="en-US" baseline="0" dirty="0"/>
              <a:t>: </a:t>
            </a:r>
            <a:r>
              <a:rPr lang="en-US" baseline="0" dirty="0" err="1"/>
              <a:t>loét</a:t>
            </a:r>
            <a:r>
              <a:rPr lang="en-US" baseline="0" dirty="0"/>
              <a:t> </a:t>
            </a:r>
            <a:r>
              <a:rPr lang="en-US" baseline="0" dirty="0" err="1"/>
              <a:t>bề</a:t>
            </a:r>
            <a:r>
              <a:rPr lang="en-US" baseline="0" dirty="0"/>
              <a:t> </a:t>
            </a:r>
            <a:r>
              <a:rPr lang="en-US" baseline="0" dirty="0" err="1"/>
              <a:t>mặt</a:t>
            </a:r>
            <a:r>
              <a:rPr lang="en-US" baseline="0" dirty="0"/>
              <a:t> </a:t>
            </a:r>
            <a:r>
              <a:rPr lang="en-US" baseline="0" dirty="0" err="1"/>
              <a:t>nội</a:t>
            </a:r>
            <a:r>
              <a:rPr lang="en-US" baseline="0" dirty="0"/>
              <a:t> </a:t>
            </a:r>
            <a:r>
              <a:rPr lang="en-US" baseline="0" dirty="0" err="1"/>
              <a:t>mạc</a:t>
            </a:r>
            <a:r>
              <a:rPr lang="en-US" baseline="0" dirty="0"/>
              <a:t> </a:t>
            </a:r>
            <a:r>
              <a:rPr lang="en-US" baseline="0" dirty="0" err="1"/>
              <a:t>của</a:t>
            </a:r>
            <a:r>
              <a:rPr lang="en-US" baseline="0" dirty="0"/>
              <a:t> u </a:t>
            </a:r>
            <a:r>
              <a:rPr lang="en-US" baseline="0" dirty="0" err="1"/>
              <a:t>xơ</a:t>
            </a:r>
            <a:r>
              <a:rPr lang="en-US" baseline="0" dirty="0"/>
              <a:t>, </a:t>
            </a:r>
            <a:r>
              <a:rPr lang="en-US" baseline="0" dirty="0" err="1"/>
              <a:t>tăng</a:t>
            </a:r>
            <a:r>
              <a:rPr lang="en-US" baseline="0" dirty="0"/>
              <a:t> </a:t>
            </a:r>
            <a:r>
              <a:rPr lang="en-US" baseline="0" dirty="0" err="1"/>
              <a:t>diện</a:t>
            </a:r>
            <a:r>
              <a:rPr lang="en-US" baseline="0" dirty="0"/>
              <a:t> </a:t>
            </a:r>
            <a:r>
              <a:rPr lang="en-US" baseline="0" dirty="0" err="1"/>
              <a:t>tích</a:t>
            </a:r>
            <a:r>
              <a:rPr lang="en-US" baseline="0" dirty="0"/>
              <a:t> </a:t>
            </a:r>
            <a:r>
              <a:rPr lang="en-US" baseline="0" dirty="0" err="1"/>
              <a:t>bề</a:t>
            </a:r>
            <a:r>
              <a:rPr lang="en-US" baseline="0" dirty="0"/>
              <a:t> </a:t>
            </a:r>
            <a:r>
              <a:rPr lang="en-US" baseline="0" dirty="0" err="1"/>
              <a:t>mặt</a:t>
            </a:r>
            <a:r>
              <a:rPr lang="en-US" baseline="0" dirty="0"/>
              <a:t> </a:t>
            </a:r>
            <a:r>
              <a:rPr lang="en-US" baseline="0" dirty="0" err="1"/>
              <a:t>nội</a:t>
            </a:r>
            <a:r>
              <a:rPr lang="en-US" baseline="0" dirty="0"/>
              <a:t> </a:t>
            </a:r>
            <a:r>
              <a:rPr lang="en-US" baseline="0" dirty="0" err="1"/>
              <a:t>mạc</a:t>
            </a:r>
            <a:r>
              <a:rPr lang="en-US" baseline="0" dirty="0"/>
              <a:t>, </a:t>
            </a:r>
            <a:r>
              <a:rPr lang="en-US" baseline="0" dirty="0" err="1"/>
              <a:t>tương</a:t>
            </a:r>
            <a:r>
              <a:rPr lang="en-US" baseline="0" dirty="0"/>
              <a:t> </a:t>
            </a:r>
            <a:r>
              <a:rPr lang="en-US" baseline="0" dirty="0" err="1"/>
              <a:t>tác</a:t>
            </a:r>
            <a:r>
              <a:rPr lang="en-US" baseline="0" dirty="0"/>
              <a:t> </a:t>
            </a:r>
            <a:r>
              <a:rPr lang="en-US" baseline="0" dirty="0" err="1"/>
              <a:t>với</a:t>
            </a:r>
            <a:r>
              <a:rPr lang="en-US" baseline="0" dirty="0"/>
              <a:t> </a:t>
            </a:r>
            <a:r>
              <a:rPr lang="en-US" baseline="0" dirty="0" err="1"/>
              <a:t>tính</a:t>
            </a:r>
            <a:r>
              <a:rPr lang="en-US" baseline="0" dirty="0"/>
              <a:t> co </a:t>
            </a:r>
            <a:r>
              <a:rPr lang="en-US" baseline="0" dirty="0" err="1"/>
              <a:t>của</a:t>
            </a:r>
            <a:r>
              <a:rPr lang="en-US" baseline="0" dirty="0"/>
              <a:t> </a:t>
            </a:r>
            <a:r>
              <a:rPr lang="en-US" baseline="0" dirty="0" err="1"/>
              <a:t>tử</a:t>
            </a:r>
            <a:r>
              <a:rPr lang="en-US" baseline="0" dirty="0"/>
              <a:t> </a:t>
            </a:r>
            <a:r>
              <a:rPr lang="en-US" baseline="0" dirty="0" err="1"/>
              <a:t>cung</a:t>
            </a:r>
            <a:r>
              <a:rPr lang="en-US" baseline="0" dirty="0"/>
              <a:t>.</a:t>
            </a:r>
          </a:p>
          <a:p>
            <a:r>
              <a:rPr lang="en-US" baseline="0" dirty="0" err="1"/>
              <a:t>Gần</a:t>
            </a:r>
            <a:r>
              <a:rPr lang="en-US" baseline="0" dirty="0"/>
              <a:t> </a:t>
            </a:r>
            <a:r>
              <a:rPr lang="en-US" baseline="0" dirty="0" err="1"/>
              <a:t>đây</a:t>
            </a:r>
            <a:r>
              <a:rPr lang="en-US" baseline="0" dirty="0"/>
              <a:t> </a:t>
            </a:r>
            <a:r>
              <a:rPr lang="en-US" baseline="0" dirty="0" err="1"/>
              <a:t>phát</a:t>
            </a:r>
            <a:r>
              <a:rPr lang="en-US" baseline="0" dirty="0"/>
              <a:t> </a:t>
            </a:r>
            <a:r>
              <a:rPr lang="en-US" baseline="0" dirty="0" err="1"/>
              <a:t>hiện</a:t>
            </a:r>
            <a:r>
              <a:rPr lang="en-US" baseline="0" dirty="0"/>
              <a:t> </a:t>
            </a:r>
            <a:r>
              <a:rPr lang="en-US" baseline="0" dirty="0" err="1"/>
              <a:t>cơ</a:t>
            </a:r>
            <a:r>
              <a:rPr lang="en-US" baseline="0" dirty="0"/>
              <a:t> </a:t>
            </a:r>
            <a:r>
              <a:rPr lang="en-US" baseline="0" dirty="0" err="1"/>
              <a:t>chế</a:t>
            </a:r>
            <a:r>
              <a:rPr lang="en-US" baseline="0" dirty="0"/>
              <a:t> </a:t>
            </a:r>
            <a:r>
              <a:rPr lang="en-US" baseline="0" dirty="0" err="1"/>
              <a:t>gây</a:t>
            </a:r>
            <a:r>
              <a:rPr lang="en-US" baseline="0" dirty="0"/>
              <a:t> RL </a:t>
            </a:r>
            <a:r>
              <a:rPr lang="en-US" baseline="0" dirty="0" err="1"/>
              <a:t>các</a:t>
            </a:r>
            <a:r>
              <a:rPr lang="en-US" baseline="0" dirty="0"/>
              <a:t> </a:t>
            </a:r>
            <a:r>
              <a:rPr lang="en-US" baseline="0" dirty="0" err="1"/>
              <a:t>yếu</a:t>
            </a:r>
            <a:r>
              <a:rPr lang="en-US" baseline="0" dirty="0"/>
              <a:t> </a:t>
            </a:r>
            <a:r>
              <a:rPr lang="en-US" baseline="0" dirty="0" err="1"/>
              <a:t>tố</a:t>
            </a:r>
            <a:r>
              <a:rPr lang="en-US" baseline="0" dirty="0"/>
              <a:t> </a:t>
            </a:r>
            <a:r>
              <a:rPr lang="en-US" baseline="0" dirty="0" err="1"/>
              <a:t>tăng</a:t>
            </a:r>
            <a:r>
              <a:rPr lang="en-US" baseline="0" dirty="0"/>
              <a:t> </a:t>
            </a:r>
            <a:r>
              <a:rPr lang="en-US" baseline="0" dirty="0" err="1"/>
              <a:t>trưởng</a:t>
            </a:r>
            <a:r>
              <a:rPr lang="en-US" baseline="0" dirty="0"/>
              <a:t> </a:t>
            </a:r>
            <a:r>
              <a:rPr lang="en-US" baseline="0" dirty="0" err="1"/>
              <a:t>mạch</a:t>
            </a:r>
            <a:r>
              <a:rPr lang="en-US" baseline="0" dirty="0"/>
              <a:t>, </a:t>
            </a:r>
            <a:r>
              <a:rPr lang="en-US" baseline="0" dirty="0" err="1"/>
              <a:t>dẫn</a:t>
            </a:r>
            <a:r>
              <a:rPr lang="en-US" baseline="0" dirty="0"/>
              <a:t> </a:t>
            </a:r>
            <a:r>
              <a:rPr lang="en-US" baseline="0" dirty="0" err="1"/>
              <a:t>đến</a:t>
            </a:r>
            <a:r>
              <a:rPr lang="en-US" baseline="0" dirty="0"/>
              <a:t> </a:t>
            </a:r>
            <a:r>
              <a:rPr lang="en-US" baseline="0" dirty="0" err="1"/>
              <a:t>dãn</a:t>
            </a:r>
            <a:r>
              <a:rPr lang="en-US" baseline="0" dirty="0"/>
              <a:t> </a:t>
            </a:r>
            <a:r>
              <a:rPr lang="en-US" baseline="0" dirty="0" err="1"/>
              <a:t>của</a:t>
            </a:r>
            <a:r>
              <a:rPr lang="en-US" baseline="0" dirty="0"/>
              <a:t> </a:t>
            </a:r>
            <a:r>
              <a:rPr lang="en-US" baseline="0" dirty="0" err="1"/>
              <a:t>tĩnh</a:t>
            </a:r>
            <a:r>
              <a:rPr lang="en-US" baseline="0" dirty="0"/>
              <a:t> </a:t>
            </a:r>
            <a:r>
              <a:rPr lang="en-US" baseline="0" dirty="0" err="1"/>
              <a:t>mạch</a:t>
            </a:r>
            <a:r>
              <a:rPr lang="en-US" baseline="0" dirty="0"/>
              <a:t> </a:t>
            </a:r>
            <a:r>
              <a:rPr lang="en-US" baseline="0" dirty="0" err="1"/>
              <a:t>nhỏ</a:t>
            </a:r>
            <a:r>
              <a:rPr lang="en-US" baseline="0" dirty="0"/>
              <a:t> </a:t>
            </a:r>
            <a:r>
              <a:rPr lang="en-US" baseline="0" dirty="0" err="1"/>
              <a:t>trong</a:t>
            </a:r>
            <a:r>
              <a:rPr lang="en-US" baseline="0" dirty="0"/>
              <a:t> </a:t>
            </a:r>
            <a:r>
              <a:rPr lang="en-US" baseline="0" dirty="0" err="1"/>
              <a:t>cơ</a:t>
            </a:r>
            <a:r>
              <a:rPr lang="en-US" baseline="0" dirty="0"/>
              <a:t> </a:t>
            </a:r>
            <a:r>
              <a:rPr lang="en-US" baseline="0" dirty="0" err="1"/>
              <a:t>và</a:t>
            </a:r>
            <a:r>
              <a:rPr lang="en-US" baseline="0" dirty="0"/>
              <a:t> </a:t>
            </a:r>
            <a:r>
              <a:rPr lang="en-US" baseline="0" dirty="0" err="1"/>
              <a:t>nội</a:t>
            </a:r>
            <a:r>
              <a:rPr lang="en-US" baseline="0" dirty="0"/>
              <a:t> </a:t>
            </a:r>
            <a:r>
              <a:rPr lang="en-US" baseline="0" dirty="0" err="1"/>
              <a:t>mạc</a:t>
            </a:r>
            <a:r>
              <a:rPr lang="en-US" baseline="0" dirty="0"/>
              <a:t> </a:t>
            </a:r>
            <a:r>
              <a:rPr lang="en-US" baseline="0" dirty="0" err="1"/>
              <a:t>tử</a:t>
            </a:r>
            <a:r>
              <a:rPr lang="en-US" baseline="0" dirty="0"/>
              <a:t> </a:t>
            </a:r>
            <a:r>
              <a:rPr lang="en-US" baseline="0" dirty="0" err="1"/>
              <a:t>cung</a:t>
            </a:r>
            <a:r>
              <a:rPr lang="en-US" baseline="0" dirty="0"/>
              <a:t>, </a:t>
            </a:r>
            <a:r>
              <a:rPr lang="en-US" baseline="0" dirty="0" err="1"/>
              <a:t>góp</a:t>
            </a:r>
            <a:r>
              <a:rPr lang="en-US" baseline="0" dirty="0"/>
              <a:t> </a:t>
            </a:r>
            <a:r>
              <a:rPr lang="en-US" baseline="0" dirty="0" err="1"/>
              <a:t>phần</a:t>
            </a:r>
            <a:r>
              <a:rPr lang="en-US" baseline="0" dirty="0"/>
              <a:t> </a:t>
            </a:r>
            <a:r>
              <a:rPr lang="en-US" baseline="0" dirty="0" err="1"/>
              <a:t>tăng</a:t>
            </a:r>
            <a:r>
              <a:rPr lang="en-US" baseline="0" dirty="0"/>
              <a:t> </a:t>
            </a:r>
            <a:r>
              <a:rPr lang="en-US" baseline="0" dirty="0" err="1"/>
              <a:t>lượng</a:t>
            </a:r>
            <a:r>
              <a:rPr lang="en-US" baseline="0" dirty="0"/>
              <a:t> </a:t>
            </a:r>
            <a:r>
              <a:rPr lang="en-US" baseline="0" dirty="0" err="1"/>
              <a:t>máu</a:t>
            </a:r>
            <a:r>
              <a:rPr lang="en-US" baseline="0" dirty="0"/>
              <a:t> </a:t>
            </a:r>
            <a:r>
              <a:rPr lang="en-US" baseline="0" dirty="0" err="1"/>
              <a:t>kinh</a:t>
            </a:r>
            <a:r>
              <a:rPr lang="en-US" baseline="0" dirty="0"/>
              <a:t> </a:t>
            </a:r>
            <a:r>
              <a:rPr lang="en-US" baseline="0" dirty="0" err="1"/>
              <a:t>khi</a:t>
            </a:r>
            <a:r>
              <a:rPr lang="en-US" baseline="0" dirty="0"/>
              <a:t> </a:t>
            </a:r>
            <a:r>
              <a:rPr lang="en-US" baseline="0" dirty="0" err="1"/>
              <a:t>nội</a:t>
            </a:r>
            <a:r>
              <a:rPr lang="en-US" baseline="0" dirty="0"/>
              <a:t> </a:t>
            </a:r>
            <a:r>
              <a:rPr lang="en-US" baseline="0" dirty="0" err="1"/>
              <a:t>mạc</a:t>
            </a:r>
            <a:r>
              <a:rPr lang="en-US" baseline="0" dirty="0"/>
              <a:t> </a:t>
            </a:r>
            <a:r>
              <a:rPr lang="en-US" baseline="0" dirty="0" err="1"/>
              <a:t>sụp</a:t>
            </a:r>
            <a:r>
              <a:rPr lang="en-US" baseline="0" dirty="0"/>
              <a:t> </a:t>
            </a:r>
            <a:r>
              <a:rPr lang="en-US" baseline="0" dirty="0" err="1"/>
              <a:t>đổ</a:t>
            </a:r>
            <a:r>
              <a:rPr lang="en-US" baseline="0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A780B9-6424-4C99-BE02-16528CE106F3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Nhân</a:t>
            </a:r>
            <a:r>
              <a:rPr lang="en-US" baseline="0" dirty="0"/>
              <a:t> </a:t>
            </a:r>
            <a:r>
              <a:rPr lang="en-US" baseline="0" dirty="0" err="1"/>
              <a:t>tế</a:t>
            </a:r>
            <a:r>
              <a:rPr lang="en-US" baseline="0" dirty="0"/>
              <a:t> </a:t>
            </a:r>
            <a:r>
              <a:rPr lang="en-US" baseline="0" dirty="0" err="1"/>
              <a:t>bào</a:t>
            </a:r>
            <a:r>
              <a:rPr lang="en-US" baseline="0" dirty="0"/>
              <a:t> </a:t>
            </a:r>
            <a:r>
              <a:rPr lang="en-US" baseline="0" dirty="0" err="1"/>
              <a:t>kéo</a:t>
            </a:r>
            <a:r>
              <a:rPr lang="en-US" baseline="0" dirty="0"/>
              <a:t> </a:t>
            </a:r>
            <a:r>
              <a:rPr lang="en-US" baseline="0" dirty="0" err="1"/>
              <a:t>dài</a:t>
            </a:r>
            <a:r>
              <a:rPr lang="en-US" baseline="0" dirty="0"/>
              <a:t>, 2 </a:t>
            </a:r>
            <a:r>
              <a:rPr lang="en-US" baseline="0" dirty="0" err="1"/>
              <a:t>đầu</a:t>
            </a:r>
            <a:r>
              <a:rPr lang="en-US" baseline="0" dirty="0"/>
              <a:t> </a:t>
            </a:r>
            <a:r>
              <a:rPr lang="en-US" baseline="0" dirty="0" err="1"/>
              <a:t>nhân</a:t>
            </a:r>
            <a:r>
              <a:rPr lang="en-US" baseline="0" dirty="0"/>
              <a:t> </a:t>
            </a:r>
            <a:r>
              <a:rPr lang="en-US" baseline="0" dirty="0" err="1"/>
              <a:t>tù</a:t>
            </a:r>
            <a:r>
              <a:rPr lang="en-US" baseline="0" dirty="0"/>
              <a:t>. </a:t>
            </a:r>
            <a:r>
              <a:rPr lang="en-US" baseline="0" dirty="0" err="1"/>
              <a:t>Tế</a:t>
            </a:r>
            <a:r>
              <a:rPr lang="en-US" baseline="0" dirty="0"/>
              <a:t> </a:t>
            </a:r>
            <a:r>
              <a:rPr lang="en-US" baseline="0" dirty="0" err="1"/>
              <a:t>bào</a:t>
            </a:r>
            <a:r>
              <a:rPr lang="en-US" baseline="0" dirty="0"/>
              <a:t> </a:t>
            </a:r>
            <a:r>
              <a:rPr lang="en-US" baseline="0" dirty="0" err="1"/>
              <a:t>chất</a:t>
            </a:r>
            <a:r>
              <a:rPr lang="en-US" baseline="0" dirty="0"/>
              <a:t> </a:t>
            </a:r>
            <a:r>
              <a:rPr lang="en-US" baseline="0" dirty="0" err="1"/>
              <a:t>bắt</a:t>
            </a:r>
            <a:r>
              <a:rPr lang="en-US" baseline="0" dirty="0"/>
              <a:t> </a:t>
            </a:r>
            <a:r>
              <a:rPr lang="en-US" baseline="0" dirty="0" err="1"/>
              <a:t>màu</a:t>
            </a:r>
            <a:r>
              <a:rPr lang="en-US" baseline="0" dirty="0"/>
              <a:t> acid.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A780B9-6424-4C99-BE02-16528CE106F3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L: UXCTC</a:t>
            </a:r>
          </a:p>
          <a:p>
            <a:r>
              <a:rPr lang="en-US" dirty="0"/>
              <a:t>*:</a:t>
            </a:r>
            <a:r>
              <a:rPr lang="en-US" baseline="0" dirty="0"/>
              <a:t> </a:t>
            </a:r>
            <a:r>
              <a:rPr lang="en-US" baseline="0" dirty="0" err="1"/>
              <a:t>bao</a:t>
            </a:r>
            <a:r>
              <a:rPr lang="en-US" baseline="0" dirty="0"/>
              <a:t> </a:t>
            </a:r>
            <a:r>
              <a:rPr lang="en-US" baseline="0" dirty="0" err="1"/>
              <a:t>giả</a:t>
            </a:r>
            <a:endParaRPr lang="en-US" baseline="0" dirty="0"/>
          </a:p>
          <a:p>
            <a:r>
              <a:rPr lang="en-US" baseline="0" dirty="0"/>
              <a:t>M: </a:t>
            </a:r>
            <a:r>
              <a:rPr lang="en-US" baseline="0" dirty="0" err="1"/>
              <a:t>cơ</a:t>
            </a:r>
            <a:r>
              <a:rPr lang="en-US" baseline="0" dirty="0"/>
              <a:t> TC </a:t>
            </a:r>
            <a:r>
              <a:rPr lang="en-US" baseline="0" dirty="0" err="1"/>
              <a:t>bình</a:t>
            </a:r>
            <a:r>
              <a:rPr lang="en-US" baseline="0" dirty="0"/>
              <a:t> </a:t>
            </a:r>
            <a:r>
              <a:rPr lang="en-US" baseline="0" dirty="0" err="1"/>
              <a:t>thường</a:t>
            </a:r>
            <a:endParaRPr lang="en-US" baseline="0" dirty="0"/>
          </a:p>
          <a:p>
            <a:r>
              <a:rPr lang="en-US" baseline="0" dirty="0" err="1"/>
              <a:t>Thấy</a:t>
            </a:r>
            <a:r>
              <a:rPr lang="en-US" baseline="0" dirty="0"/>
              <a:t> </a:t>
            </a:r>
            <a:r>
              <a:rPr lang="en-US" baseline="0" dirty="0" err="1"/>
              <a:t>rõ</a:t>
            </a:r>
            <a:r>
              <a:rPr lang="en-US" baseline="0" dirty="0"/>
              <a:t> </a:t>
            </a:r>
            <a:r>
              <a:rPr lang="en-US" baseline="0" dirty="0" err="1"/>
              <a:t>sự</a:t>
            </a:r>
            <a:r>
              <a:rPr lang="en-US" baseline="0" dirty="0"/>
              <a:t> </a:t>
            </a:r>
            <a:r>
              <a:rPr lang="en-US" baseline="0" dirty="0" err="1"/>
              <a:t>khác</a:t>
            </a:r>
            <a:r>
              <a:rPr lang="en-US" baseline="0" dirty="0"/>
              <a:t> </a:t>
            </a:r>
            <a:r>
              <a:rPr lang="en-US" baseline="0" dirty="0" err="1"/>
              <a:t>biệt</a:t>
            </a:r>
            <a:r>
              <a:rPr lang="en-US" baseline="0" dirty="0"/>
              <a:t> </a:t>
            </a:r>
            <a:r>
              <a:rPr lang="en-US" baseline="0" dirty="0" err="1"/>
              <a:t>về</a:t>
            </a:r>
            <a:r>
              <a:rPr lang="en-US" baseline="0" dirty="0"/>
              <a:t> </a:t>
            </a:r>
            <a:r>
              <a:rPr lang="en-US" baseline="0" dirty="0" err="1"/>
              <a:t>mật</a:t>
            </a:r>
            <a:r>
              <a:rPr lang="en-US" baseline="0" dirty="0"/>
              <a:t> </a:t>
            </a:r>
            <a:r>
              <a:rPr lang="en-US" baseline="0" dirty="0" err="1"/>
              <a:t>độ</a:t>
            </a:r>
            <a:r>
              <a:rPr lang="en-US" baseline="0" dirty="0"/>
              <a:t> </a:t>
            </a:r>
            <a:r>
              <a:rPr lang="en-US" baseline="0" dirty="0" err="1"/>
              <a:t>tế</a:t>
            </a:r>
            <a:r>
              <a:rPr lang="en-US" baseline="0" dirty="0"/>
              <a:t> </a:t>
            </a:r>
            <a:r>
              <a:rPr lang="en-US" baseline="0" dirty="0" err="1"/>
              <a:t>bào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A780B9-6424-4C99-BE02-16528CE106F3}" type="slidenum">
              <a:rPr lang="en-US" smtClean="0"/>
              <a:pPr/>
              <a:t>18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/>
              <a:t>Các</a:t>
            </a:r>
            <a:r>
              <a:rPr lang="en-US" baseline="0"/>
              <a:t> cơ chế sinh bệnh trong TBL viết rất rõ, ở đây chỉ đề cấp các bước tiếp cận LS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6A1144-F3AA-4BA6-AEE8-9F6E278A17C7}" type="slidenum">
              <a:rPr lang="en-US" smtClean="0"/>
              <a:pPr/>
              <a:t>28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Nói</a:t>
            </a:r>
            <a:r>
              <a:rPr lang="en-US" baseline="0" dirty="0" smtClean="0"/>
              <a:t> thêm: có thể vôi hóa thường gặp, hoặc là trong u hoặc tạo 1 viền quanh </a:t>
            </a:r>
            <a:r>
              <a:rPr lang="en-US" baseline="0" dirty="0" smtClean="0"/>
              <a:t>u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>
                <a:solidFill>
                  <a:srgbClr val="000000"/>
                </a:solidFill>
                <a:uFillTx/>
                <a:ea typeface="굴림" pitchFamily="34" charset="-127"/>
              </a:rPr>
              <a:t>Hạn chế:</a:t>
            </a:r>
            <a:r>
              <a:rPr lang="en-US" altLang="ko-KR" sz="1200" baseline="0" dirty="0" smtClean="0">
                <a:solidFill>
                  <a:srgbClr val="000000"/>
                </a:solidFill>
                <a:uFillTx/>
                <a:ea typeface="굴림" pitchFamily="34" charset="-127"/>
              </a:rPr>
              <a:t> </a:t>
            </a:r>
            <a:r>
              <a:rPr lang="en-US" altLang="ko-KR" sz="1200" dirty="0" smtClean="0">
                <a:solidFill>
                  <a:srgbClr val="000000"/>
                </a:solidFill>
                <a:uFillTx/>
                <a:ea typeface="굴림" pitchFamily="34" charset="-127"/>
              </a:rPr>
              <a:t>Định vị khối u x</a:t>
            </a:r>
            <a:r>
              <a:rPr lang="vi-VN" altLang="ko-KR" sz="1200" dirty="0" smtClean="0">
                <a:solidFill>
                  <a:srgbClr val="000000"/>
                </a:solidFill>
                <a:uFillTx/>
                <a:ea typeface="굴림" pitchFamily="34" charset="-127"/>
              </a:rPr>
              <a:t>ơ</a:t>
            </a:r>
            <a:r>
              <a:rPr lang="en-US" altLang="ko-KR" sz="1200" dirty="0" smtClean="0">
                <a:solidFill>
                  <a:srgbClr val="000000"/>
                </a:solidFill>
                <a:uFillTx/>
                <a:ea typeface="굴림" pitchFamily="34" charset="-127"/>
              </a:rPr>
              <a:t> trong tử cung to hoặc nhiều khối u thì bị giới hạn.</a:t>
            </a:r>
          </a:p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19380E-014E-4E85-8BBD-A71E023DF4D3}" type="slidenum">
              <a:rPr lang="vi-VN" smtClean="0"/>
              <a:t>47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294859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Vì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adenomosis</a:t>
            </a:r>
            <a:r>
              <a:rPr lang="en-US" baseline="0" dirty="0" smtClean="0"/>
              <a:t> là cấu trúc tuyến trong cơ tử cung nên không đồng nhất. </a:t>
            </a:r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19380E-014E-4E85-8BBD-A71E023DF4D3}" type="slidenum">
              <a:rPr lang="vi-VN" smtClean="0"/>
              <a:t>48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2534928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 dirty="0" smtClean="0"/>
              <a:t>- Khảo sát adenomyosis bằng Doppler có giá trị rất cao, tương đương với cộng hưởng từ. </a:t>
            </a:r>
            <a:endParaRPr lang="en-US" dirty="0" smtClean="0"/>
          </a:p>
          <a:p>
            <a:r>
              <a:rPr lang="vi-VN" dirty="0" smtClean="0"/>
              <a:t>- JZ:</a:t>
            </a:r>
            <a:r>
              <a:rPr lang="vi-VN" baseline="0" dirty="0" smtClean="0"/>
              <a:t> vùng kết nối</a:t>
            </a:r>
            <a:endParaRPr lang="vi-VN" dirty="0" smtClean="0"/>
          </a:p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19380E-014E-4E85-8BBD-A71E023DF4D3}" type="slidenum">
              <a:rPr lang="vi-VN" smtClean="0"/>
              <a:t>52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6587460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vi-VN" sz="1200" dirty="0" smtClean="0"/>
              <a:t>Khối phản âm kém khá thuần nhất, mạch máu ít, phân bố ở ngoại vi u. 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vi-VN" sz="1200" dirty="0" smtClean="0"/>
              <a:t> phân bố mạch máu dồi dào, phân bố khắp khối u. </a:t>
            </a:r>
          </a:p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19380E-014E-4E85-8BBD-A71E023DF4D3}" type="slidenum">
              <a:rPr lang="vi-VN" smtClean="0"/>
              <a:t>53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7995606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êu đề Bản chiế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vi-VN"/>
              <a:t>Bấm để chỉnh sửa kiểu tiêu đề phụ của Bản cái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BAD3DA1D-40F9-4E4A-A0C2-27211A0C7B5D}" type="datetimeFigureOut">
              <a:rPr lang="en-US" smtClean="0"/>
              <a:t>9/30/2018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B77D60C-9553-46B9-80AD-664962E330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6272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Ảnh Toàn cảnh cùng với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vi-VN"/>
              <a:t>Bấm biểu tượng để thêm hình ảnh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vi-VN"/>
              <a:t>Chỉnh sửa kiểu văn bản của Bản cái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3DA1D-40F9-4E4A-A0C2-27211A0C7B5D}" type="datetimeFigureOut">
              <a:rPr lang="en-US" smtClean="0"/>
              <a:t>9/30/2018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7D60C-9553-46B9-80AD-664962E330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5086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êu đề và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vi-VN"/>
              <a:t>Chỉnh sửa kiểu văn bản của Bản cái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3DA1D-40F9-4E4A-A0C2-27211A0C7B5D}" type="datetimeFigureOut">
              <a:rPr lang="en-US" smtClean="0"/>
              <a:t>9/30/2018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7D60C-9553-46B9-80AD-664962E330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6295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rích dẫn cùng với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vi-VN"/>
              <a:t>Chỉnh sửa kiểu văn bản của Bản cái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vi-VN"/>
              <a:t>Chỉnh sửa kiểu văn bản của Bản cái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3DA1D-40F9-4E4A-A0C2-27211A0C7B5D}" type="datetimeFigureOut">
              <a:rPr lang="en-US" smtClean="0"/>
              <a:t>9/30/2018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7D60C-9553-46B9-80AD-664962E330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142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anh Thiế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vi-VN"/>
              <a:t>Chỉnh sửa kiểu văn bản của Bản cái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3DA1D-40F9-4E4A-A0C2-27211A0C7B5D}" type="datetimeFigureOut">
              <a:rPr lang="en-US" smtClean="0"/>
              <a:t>9/30/2018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7D60C-9553-46B9-80AD-664962E330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91911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ộ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/>
              <a:t>Chỉnh sửa kiểu văn bản của Bản cái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vi-VN"/>
              <a:t>Chỉnh sửa kiểu văn bản của Bản cái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/>
              <a:t>Chỉnh sửa kiểu văn bản của Bản cái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vi-VN"/>
              <a:t>Chỉnh sửa kiểu văn bản của Bản cái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/>
              <a:t>Chỉnh sửa kiểu văn bản của Bản cái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vi-VN"/>
              <a:t>Chỉnh sửa kiểu văn bản của Bản cái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3DA1D-40F9-4E4A-A0C2-27211A0C7B5D}" type="datetimeFigureOut">
              <a:rPr lang="en-US" smtClean="0"/>
              <a:t>9/30/2018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7D60C-9553-46B9-80AD-664962E330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67678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ột Hình ản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/>
              <a:t>Chỉnh sửa kiểu văn bản của Bản cái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vi-VN"/>
              <a:t>Bấm biểu tượng để thêm hình ảnh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vi-VN"/>
              <a:t>Chỉnh sửa kiểu văn bản của Bản cái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/>
              <a:t>Chỉnh sửa kiểu văn bản của Bản cái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vi-VN"/>
              <a:t>Bấm biểu tượng để thêm hình ảnh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vi-VN"/>
              <a:t>Chỉnh sửa kiểu văn bản của Bản cái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/>
              <a:t>Chỉnh sửa kiểu văn bản của Bản cái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vi-VN"/>
              <a:t>Bấm biểu tượng để thêm hình ảnh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vi-VN"/>
              <a:t>Chỉnh sửa kiểu văn bản của Bản cái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3DA1D-40F9-4E4A-A0C2-27211A0C7B5D}" type="datetimeFigureOut">
              <a:rPr lang="en-US" smtClean="0"/>
              <a:t>9/30/2018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7D60C-9553-46B9-80AD-664962E330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68879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êu đề và Văn bản Dọ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vi-VN"/>
              <a:t>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BAD3DA1D-40F9-4E4A-A0C2-27211A0C7B5D}" type="datetimeFigureOut">
              <a:rPr lang="en-US" smtClean="0"/>
              <a:t>9/30/2018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7D60C-9553-46B9-80AD-664962E330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38390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êu đề Dọc và Văn bả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vi-VN"/>
              <a:t>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BAD3DA1D-40F9-4E4A-A0C2-27211A0C7B5D}" type="datetimeFigureOut">
              <a:rPr lang="en-US" smtClean="0"/>
              <a:t>9/30/2018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7D60C-9553-46B9-80AD-664962E330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0909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êu đề và Nộ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vi-VN"/>
              <a:t>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3DA1D-40F9-4E4A-A0C2-27211A0C7B5D}" type="datetimeFigureOut">
              <a:rPr lang="en-US" smtClean="0"/>
              <a:t>9/30/2018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7D60C-9553-46B9-80AD-664962E330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7741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Đầu trang của Phầ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vi-VN"/>
              <a:t>Chỉnh sửa kiểu văn bản của Bản cái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3DA1D-40F9-4E4A-A0C2-27211A0C7B5D}" type="datetimeFigureOut">
              <a:rPr lang="en-US" smtClean="0"/>
              <a:t>9/30/2018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7D60C-9553-46B9-80AD-664962E330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1535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Hai Nộ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vi-VN"/>
              <a:t>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vi-VN"/>
              <a:t>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3DA1D-40F9-4E4A-A0C2-27211A0C7B5D}" type="datetimeFigureOut">
              <a:rPr lang="en-US" smtClean="0"/>
              <a:t>9/30/2018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7D60C-9553-46B9-80AD-664962E330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4980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hép so sán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/>
              <a:t>Chỉnh sửa kiểu văn bản của Bản cái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vi-VN"/>
              <a:t>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/>
              <a:t>Chỉnh sửa kiểu văn bản của Bản cái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vi-VN"/>
              <a:t>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3DA1D-40F9-4E4A-A0C2-27211A0C7B5D}" type="datetimeFigureOut">
              <a:rPr lang="en-US" smtClean="0"/>
              <a:t>9/30/2018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7D60C-9553-46B9-80AD-664962E330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4925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hỉ Tiêu đê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3DA1D-40F9-4E4A-A0C2-27211A0C7B5D}" type="datetimeFigureOut">
              <a:rPr lang="en-US" smtClean="0"/>
              <a:t>9/30/2018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7D60C-9553-46B9-80AD-664962E330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0014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Trố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3DA1D-40F9-4E4A-A0C2-27211A0C7B5D}" type="datetimeFigureOut">
              <a:rPr lang="en-US" smtClean="0"/>
              <a:t>9/30/2018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7D60C-9553-46B9-80AD-664962E330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4124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Nội dung với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vi-VN"/>
              <a:t>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vi-VN"/>
              <a:t>Chỉnh sửa kiểu văn bản của Bản cái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3DA1D-40F9-4E4A-A0C2-27211A0C7B5D}" type="datetimeFigureOut">
              <a:rPr lang="en-US" smtClean="0"/>
              <a:t>9/30/2018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7D60C-9553-46B9-80AD-664962E330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3717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Ảnh với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vi-VN"/>
              <a:t>Bấm biểu tượng để thêm hình ảnh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vi-VN"/>
              <a:t>Chỉnh sửa kiểu văn bản của Bản cái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3DA1D-40F9-4E4A-A0C2-27211A0C7B5D}" type="datetimeFigureOut">
              <a:rPr lang="en-US" smtClean="0"/>
              <a:t>9/30/2018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7D60C-9553-46B9-80AD-664962E330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0982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vi-VN"/>
              <a:t>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BAD3DA1D-40F9-4E4A-A0C2-27211A0C7B5D}" type="datetimeFigureOut">
              <a:rPr lang="en-US" smtClean="0"/>
              <a:t>9/30/2018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B77D60C-9553-46B9-80AD-664962E330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9656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  <p:sldLayoutId id="2147483705" r:id="rId15"/>
    <p:sldLayoutId id="2147483706" r:id="rId16"/>
    <p:sldLayoutId id="214748370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jpe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jp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hyperlink" Target="https://rarediseases.org/rare-diseases/uterine-leiomyosarcoma/" TargetMode="External"/><Relationship Id="rId2" Type="http://schemas.openxmlformats.org/officeDocument/2006/relationships/hyperlink" Target="https://bestpractice.bmj.com/topics/en-gb/567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3514" y="156633"/>
            <a:ext cx="10046446" cy="2677648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KHỐI U LÀNH TÍNH TỬ CUNG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17895" y="5097420"/>
            <a:ext cx="8825658" cy="861420"/>
          </a:xfrm>
        </p:spPr>
        <p:txBody>
          <a:bodyPr>
            <a:normAutofit/>
          </a:bodyPr>
          <a:lstStyle/>
          <a:p>
            <a:pPr algn="r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NHÓM 11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Sinh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bệnh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học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340" y="2443480"/>
            <a:ext cx="11247120" cy="3416300"/>
          </a:xfrm>
        </p:spPr>
        <p:txBody>
          <a:bodyPr>
            <a:no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UXCTC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tự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tạo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ra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môi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trường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“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cường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estrogen”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để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nó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duy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trì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phát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triển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lvl="1"/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Chứa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nhiều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thụ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thể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cho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estrogen (ER)</a:t>
            </a:r>
          </a:p>
          <a:p>
            <a:pPr lvl="1"/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Ít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chuyển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estradiol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(E2)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thành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estrone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(E1)</a:t>
            </a:r>
          </a:p>
          <a:p>
            <a:pPr lvl="1"/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nồng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độ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cytochrome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P450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aromatase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cao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Thông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qua ER-</a:t>
            </a:r>
            <a:r>
              <a:rPr lang="el-GR" sz="2800" dirty="0">
                <a:latin typeface="Arial" panose="020B0604020202020204" pitchFamily="34" charset="0"/>
                <a:cs typeface="Arial" panose="020B0604020202020204" pitchFamily="34" charset="0"/>
              </a:rPr>
              <a:t>α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, estrogen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tạo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thụ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thể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cho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progesterone (PR):</a:t>
            </a:r>
          </a:p>
          <a:p>
            <a:pPr lvl="1"/>
            <a:r>
              <a:rPr lang="vi-VN" sz="2800" dirty="0">
                <a:latin typeface="Arial" panose="020B0604020202020204" pitchFamily="34" charset="0"/>
                <a:cs typeface="Arial" panose="020B0604020202020204" pitchFamily="34" charset="0"/>
              </a:rPr>
              <a:t>Thúc đẩy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sự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phì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đại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tế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bào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vi-VN" sz="2800" dirty="0">
                <a:latin typeface="Arial" panose="020B0604020202020204" pitchFamily="34" charset="0"/>
                <a:cs typeface="Arial" panose="020B0604020202020204" pitchFamily="34" charset="0"/>
              </a:rPr>
              <a:t> phân bào</a:t>
            </a:r>
          </a:p>
          <a:p>
            <a:pPr lvl="1"/>
            <a:r>
              <a:rPr lang="vi-VN" sz="2800" dirty="0">
                <a:latin typeface="Arial" panose="020B0604020202020204" pitchFamily="34" charset="0"/>
                <a:cs typeface="Arial" panose="020B0604020202020204" pitchFamily="34" charset="0"/>
              </a:rPr>
              <a:t>Thiết lập và duy trì thể khối của matrix ngoại bào</a:t>
            </a:r>
          </a:p>
          <a:p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49763" y="304800"/>
            <a:ext cx="4419600" cy="990600"/>
          </a:xfrm>
        </p:spPr>
        <p:txBody>
          <a:bodyPr>
            <a:normAutofit/>
          </a:bodyPr>
          <a:lstStyle/>
          <a:p>
            <a:pPr algn="l"/>
            <a:endParaRPr lang="en-US" sz="3200" b="1" u="sng" dirty="0">
              <a:solidFill>
                <a:srgbClr val="FF0000"/>
              </a:solidFill>
              <a:latin typeface="+mn-lt"/>
              <a:cs typeface="Calibri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429000" y="1066800"/>
            <a:ext cx="5334000" cy="762000"/>
          </a:xfrm>
        </p:spPr>
        <p:txBody>
          <a:bodyPr>
            <a:normAutofit lnSpcReduction="10000"/>
          </a:bodyPr>
          <a:lstStyle/>
          <a:p>
            <a:pPr algn="l"/>
            <a:endParaRPr lang="en-US" sz="4600" dirty="0">
              <a:solidFill>
                <a:schemeClr val="bg2">
                  <a:lumMod val="10000"/>
                </a:schemeClr>
              </a:solidFill>
              <a:cs typeface="Calibri" pitchFamily="34" charset="0"/>
            </a:endParaRPr>
          </a:p>
        </p:txBody>
      </p:sp>
      <p:sp>
        <p:nvSpPr>
          <p:cNvPr id="4" name="Oval 3"/>
          <p:cNvSpPr/>
          <p:nvPr/>
        </p:nvSpPr>
        <p:spPr>
          <a:xfrm>
            <a:off x="4572000" y="2743200"/>
            <a:ext cx="2057400" cy="99060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cs typeface="Calibri" pitchFamily="34" charset="0"/>
              </a:rPr>
              <a:t>UXTC</a:t>
            </a:r>
          </a:p>
        </p:txBody>
      </p:sp>
      <p:grpSp>
        <p:nvGrpSpPr>
          <p:cNvPr id="7" name="Group 12"/>
          <p:cNvGrpSpPr/>
          <p:nvPr/>
        </p:nvGrpSpPr>
        <p:grpSpPr>
          <a:xfrm>
            <a:off x="3380512" y="1219200"/>
            <a:ext cx="5146268" cy="754148"/>
            <a:chOff x="2237511" y="3505200"/>
            <a:chExt cx="4911640" cy="754148"/>
          </a:xfrm>
        </p:grpSpPr>
        <p:sp>
          <p:nvSpPr>
            <p:cNvPr id="5" name="Rounded Rectangle 4"/>
            <p:cNvSpPr/>
            <p:nvPr/>
          </p:nvSpPr>
          <p:spPr>
            <a:xfrm>
              <a:off x="2237511" y="3505200"/>
              <a:ext cx="1343888" cy="75414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cs typeface="Calibri" pitchFamily="34" charset="0"/>
                </a:rPr>
                <a:t>estrogen</a:t>
              </a:r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5454073" y="3505200"/>
              <a:ext cx="1695078" cy="75414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cs typeface="Calibri" pitchFamily="34" charset="0"/>
                </a:rPr>
                <a:t>progesterone</a:t>
              </a:r>
            </a:p>
          </p:txBody>
        </p:sp>
      </p:grpSp>
      <p:grpSp>
        <p:nvGrpSpPr>
          <p:cNvPr id="12" name="Group 13"/>
          <p:cNvGrpSpPr/>
          <p:nvPr/>
        </p:nvGrpSpPr>
        <p:grpSpPr>
          <a:xfrm>
            <a:off x="4884420" y="1524001"/>
            <a:ext cx="1752600" cy="492162"/>
            <a:chOff x="3657600" y="3851238"/>
            <a:chExt cx="1752600" cy="492162"/>
          </a:xfrm>
        </p:grpSpPr>
        <p:sp>
          <p:nvSpPr>
            <p:cNvPr id="8" name="Curved Up Arrow 7"/>
            <p:cNvSpPr/>
            <p:nvPr/>
          </p:nvSpPr>
          <p:spPr>
            <a:xfrm>
              <a:off x="3657600" y="4038600"/>
              <a:ext cx="1752600" cy="304800"/>
            </a:xfrm>
            <a:prstGeom prst="curved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cs typeface="Calibri" pitchFamily="34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101151" y="3851238"/>
              <a:ext cx="99224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2">
                      <a:lumMod val="10000"/>
                    </a:schemeClr>
                  </a:solidFill>
                  <a:cs typeface="Calibri" pitchFamily="34" charset="0"/>
                </a:rPr>
                <a:t>ER-</a:t>
              </a:r>
              <a:r>
                <a:rPr lang="el-GR" sz="2400" dirty="0">
                  <a:solidFill>
                    <a:schemeClr val="bg2">
                      <a:lumMod val="10000"/>
                    </a:schemeClr>
                  </a:solidFill>
                  <a:cs typeface="Calibri" pitchFamily="34" charset="0"/>
                </a:rPr>
                <a:t>α</a:t>
              </a:r>
              <a:endParaRPr lang="en-US" sz="2400" dirty="0">
                <a:solidFill>
                  <a:schemeClr val="bg2">
                    <a:lumMod val="10000"/>
                  </a:schemeClr>
                </a:solidFill>
                <a:cs typeface="Calibri" pitchFamily="34" charset="0"/>
              </a:endParaRPr>
            </a:p>
          </p:txBody>
        </p:sp>
      </p:grpSp>
      <p:grpSp>
        <p:nvGrpSpPr>
          <p:cNvPr id="13" name="Group 11"/>
          <p:cNvGrpSpPr/>
          <p:nvPr/>
        </p:nvGrpSpPr>
        <p:grpSpPr>
          <a:xfrm>
            <a:off x="7086600" y="1981200"/>
            <a:ext cx="2438400" cy="2981378"/>
            <a:chOff x="5486400" y="3878348"/>
            <a:chExt cx="2438400" cy="2981378"/>
          </a:xfrm>
        </p:grpSpPr>
        <p:sp>
          <p:nvSpPr>
            <p:cNvPr id="10" name="Curved Left Arrow 9"/>
            <p:cNvSpPr/>
            <p:nvPr/>
          </p:nvSpPr>
          <p:spPr>
            <a:xfrm rot="1977740">
              <a:off x="5614867" y="3878348"/>
              <a:ext cx="457200" cy="1447800"/>
            </a:xfrm>
            <a:prstGeom prst="curved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cs typeface="Calibri" pitchFamily="34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486400" y="5105400"/>
              <a:ext cx="2438400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en-US" dirty="0" err="1">
                  <a:solidFill>
                    <a:schemeClr val="bg2">
                      <a:lumMod val="10000"/>
                    </a:schemeClr>
                  </a:solidFill>
                  <a:cs typeface="Calibri" pitchFamily="34" charset="0"/>
                </a:rPr>
                <a:t>Thúc</a:t>
              </a:r>
              <a:r>
                <a:rPr lang="en-US" dirty="0">
                  <a:solidFill>
                    <a:schemeClr val="bg2">
                      <a:lumMod val="10000"/>
                    </a:schemeClr>
                  </a:solidFill>
                  <a:cs typeface="Calibri" pitchFamily="34" charset="0"/>
                </a:rPr>
                <a:t> </a:t>
              </a:r>
              <a:r>
                <a:rPr lang="en-US" dirty="0" err="1">
                  <a:solidFill>
                    <a:schemeClr val="bg2">
                      <a:lumMod val="10000"/>
                    </a:schemeClr>
                  </a:solidFill>
                  <a:cs typeface="Calibri" pitchFamily="34" charset="0"/>
                </a:rPr>
                <a:t>đẩy</a:t>
              </a:r>
              <a:r>
                <a:rPr lang="en-US" dirty="0">
                  <a:solidFill>
                    <a:schemeClr val="bg2">
                      <a:lumMod val="10000"/>
                    </a:schemeClr>
                  </a:solidFill>
                  <a:cs typeface="Calibri" pitchFamily="34" charset="0"/>
                </a:rPr>
                <a:t> </a:t>
              </a:r>
              <a:r>
                <a:rPr lang="en-US" dirty="0" err="1">
                  <a:solidFill>
                    <a:schemeClr val="bg2">
                      <a:lumMod val="10000"/>
                    </a:schemeClr>
                  </a:solidFill>
                  <a:cs typeface="Calibri" pitchFamily="34" charset="0"/>
                </a:rPr>
                <a:t>phân</a:t>
              </a:r>
              <a:r>
                <a:rPr lang="en-US" dirty="0">
                  <a:solidFill>
                    <a:schemeClr val="bg2">
                      <a:lumMod val="10000"/>
                    </a:schemeClr>
                  </a:solidFill>
                  <a:cs typeface="Calibri" pitchFamily="34" charset="0"/>
                </a:rPr>
                <a:t> </a:t>
              </a:r>
              <a:r>
                <a:rPr lang="en-US" dirty="0" err="1">
                  <a:solidFill>
                    <a:schemeClr val="bg2">
                      <a:lumMod val="10000"/>
                    </a:schemeClr>
                  </a:solidFill>
                  <a:cs typeface="Calibri" pitchFamily="34" charset="0"/>
                </a:rPr>
                <a:t>bào</a:t>
              </a:r>
              <a:r>
                <a:rPr lang="en-US" dirty="0">
                  <a:solidFill>
                    <a:schemeClr val="bg2">
                      <a:lumMod val="10000"/>
                    </a:schemeClr>
                  </a:solidFill>
                  <a:cs typeface="Calibri" pitchFamily="34" charset="0"/>
                </a:rPr>
                <a:t> </a:t>
              </a:r>
              <a:r>
                <a:rPr lang="en-US" dirty="0" err="1">
                  <a:solidFill>
                    <a:schemeClr val="bg2">
                      <a:lumMod val="10000"/>
                    </a:schemeClr>
                  </a:solidFill>
                  <a:cs typeface="Calibri" pitchFamily="34" charset="0"/>
                </a:rPr>
                <a:t>và</a:t>
              </a:r>
              <a:r>
                <a:rPr lang="en-US" dirty="0">
                  <a:solidFill>
                    <a:schemeClr val="bg2">
                      <a:lumMod val="10000"/>
                    </a:schemeClr>
                  </a:solidFill>
                  <a:cs typeface="Calibri" pitchFamily="34" charset="0"/>
                </a:rPr>
                <a:t> </a:t>
              </a:r>
              <a:r>
                <a:rPr lang="en-US" dirty="0" err="1">
                  <a:solidFill>
                    <a:schemeClr val="bg2">
                      <a:lumMod val="10000"/>
                    </a:schemeClr>
                  </a:solidFill>
                  <a:cs typeface="Calibri" pitchFamily="34" charset="0"/>
                </a:rPr>
                <a:t>phát</a:t>
              </a:r>
              <a:r>
                <a:rPr lang="en-US" dirty="0">
                  <a:solidFill>
                    <a:schemeClr val="bg2">
                      <a:lumMod val="10000"/>
                    </a:schemeClr>
                  </a:solidFill>
                  <a:cs typeface="Calibri" pitchFamily="34" charset="0"/>
                </a:rPr>
                <a:t> </a:t>
              </a:r>
              <a:r>
                <a:rPr lang="en-US" dirty="0" err="1">
                  <a:solidFill>
                    <a:schemeClr val="bg2">
                      <a:lumMod val="10000"/>
                    </a:schemeClr>
                  </a:solidFill>
                  <a:cs typeface="Calibri" pitchFamily="34" charset="0"/>
                </a:rPr>
                <a:t>triển</a:t>
              </a:r>
              <a:r>
                <a:rPr lang="en-US" dirty="0">
                  <a:solidFill>
                    <a:schemeClr val="bg2">
                      <a:lumMod val="10000"/>
                    </a:schemeClr>
                  </a:solidFill>
                  <a:cs typeface="Calibri" pitchFamily="34" charset="0"/>
                </a:rPr>
                <a:t> </a:t>
              </a:r>
              <a:r>
                <a:rPr lang="en-US" dirty="0" err="1">
                  <a:solidFill>
                    <a:schemeClr val="bg2">
                      <a:lumMod val="10000"/>
                    </a:schemeClr>
                  </a:solidFill>
                  <a:cs typeface="Calibri" pitchFamily="34" charset="0"/>
                </a:rPr>
                <a:t>tế</a:t>
              </a:r>
              <a:r>
                <a:rPr lang="en-US" dirty="0">
                  <a:solidFill>
                    <a:schemeClr val="bg2">
                      <a:lumMod val="10000"/>
                    </a:schemeClr>
                  </a:solidFill>
                  <a:cs typeface="Calibri" pitchFamily="34" charset="0"/>
                </a:rPr>
                <a:t> </a:t>
              </a:r>
              <a:r>
                <a:rPr lang="en-US" dirty="0" err="1">
                  <a:solidFill>
                    <a:schemeClr val="bg2">
                      <a:lumMod val="10000"/>
                    </a:schemeClr>
                  </a:solidFill>
                  <a:cs typeface="Calibri" pitchFamily="34" charset="0"/>
                </a:rPr>
                <a:t>bào</a:t>
              </a:r>
              <a:endParaRPr lang="en-US" dirty="0">
                <a:solidFill>
                  <a:schemeClr val="bg2">
                    <a:lumMod val="10000"/>
                  </a:schemeClr>
                </a:solidFill>
                <a:cs typeface="Calibri" pitchFamily="34" charset="0"/>
              </a:endParaRPr>
            </a:p>
            <a:p>
              <a:pPr marL="285750" indent="-285750">
                <a:buFontTx/>
                <a:buChar char="-"/>
              </a:pPr>
              <a:r>
                <a:rPr lang="en-US" dirty="0" err="1">
                  <a:solidFill>
                    <a:schemeClr val="bg2">
                      <a:lumMod val="10000"/>
                    </a:schemeClr>
                  </a:solidFill>
                  <a:cs typeface="Calibri" pitchFamily="34" charset="0"/>
                </a:rPr>
                <a:t>Tích</a:t>
              </a:r>
              <a:r>
                <a:rPr lang="en-US" dirty="0">
                  <a:solidFill>
                    <a:schemeClr val="bg2">
                      <a:lumMod val="10000"/>
                    </a:schemeClr>
                  </a:solidFill>
                  <a:cs typeface="Calibri" pitchFamily="34" charset="0"/>
                </a:rPr>
                <a:t> </a:t>
              </a:r>
              <a:r>
                <a:rPr lang="en-US" dirty="0" err="1">
                  <a:solidFill>
                    <a:schemeClr val="bg2">
                      <a:lumMod val="10000"/>
                    </a:schemeClr>
                  </a:solidFill>
                  <a:cs typeface="Calibri" pitchFamily="34" charset="0"/>
                </a:rPr>
                <a:t>tụ</a:t>
              </a:r>
              <a:r>
                <a:rPr lang="en-US" dirty="0">
                  <a:solidFill>
                    <a:schemeClr val="bg2">
                      <a:lumMod val="10000"/>
                    </a:schemeClr>
                  </a:solidFill>
                  <a:cs typeface="Calibri" pitchFamily="34" charset="0"/>
                </a:rPr>
                <a:t> </a:t>
              </a:r>
              <a:r>
                <a:rPr lang="en-US" dirty="0" err="1">
                  <a:solidFill>
                    <a:schemeClr val="bg2">
                      <a:lumMod val="10000"/>
                    </a:schemeClr>
                  </a:solidFill>
                  <a:cs typeface="Calibri" pitchFamily="34" charset="0"/>
                </a:rPr>
                <a:t>các</a:t>
              </a:r>
              <a:r>
                <a:rPr lang="en-US" dirty="0">
                  <a:solidFill>
                    <a:schemeClr val="bg2">
                      <a:lumMod val="10000"/>
                    </a:schemeClr>
                  </a:solidFill>
                  <a:cs typeface="Calibri" pitchFamily="34" charset="0"/>
                </a:rPr>
                <a:t> </a:t>
              </a:r>
              <a:r>
                <a:rPr lang="en-US" dirty="0" err="1">
                  <a:solidFill>
                    <a:schemeClr val="bg2">
                      <a:lumMod val="10000"/>
                    </a:schemeClr>
                  </a:solidFill>
                  <a:cs typeface="Calibri" pitchFamily="34" charset="0"/>
                </a:rPr>
                <a:t>thành</a:t>
              </a:r>
              <a:r>
                <a:rPr lang="en-US" dirty="0">
                  <a:solidFill>
                    <a:schemeClr val="bg2">
                      <a:lumMod val="10000"/>
                    </a:schemeClr>
                  </a:solidFill>
                  <a:cs typeface="Calibri" pitchFamily="34" charset="0"/>
                </a:rPr>
                <a:t> </a:t>
              </a:r>
              <a:r>
                <a:rPr lang="en-US" dirty="0" err="1">
                  <a:solidFill>
                    <a:schemeClr val="bg2">
                      <a:lumMod val="10000"/>
                    </a:schemeClr>
                  </a:solidFill>
                  <a:cs typeface="Calibri" pitchFamily="34" charset="0"/>
                </a:rPr>
                <a:t>phần</a:t>
              </a:r>
              <a:r>
                <a:rPr lang="en-US" dirty="0">
                  <a:solidFill>
                    <a:schemeClr val="bg2">
                      <a:lumMod val="10000"/>
                    </a:schemeClr>
                  </a:solidFill>
                  <a:cs typeface="Calibri" pitchFamily="34" charset="0"/>
                </a:rPr>
                <a:t> </a:t>
              </a:r>
              <a:r>
                <a:rPr lang="en-US" dirty="0" err="1">
                  <a:solidFill>
                    <a:schemeClr val="bg2">
                      <a:lumMod val="10000"/>
                    </a:schemeClr>
                  </a:solidFill>
                  <a:cs typeface="Calibri" pitchFamily="34" charset="0"/>
                </a:rPr>
                <a:t>của</a:t>
              </a:r>
              <a:r>
                <a:rPr lang="en-US" dirty="0">
                  <a:solidFill>
                    <a:schemeClr val="bg2">
                      <a:lumMod val="10000"/>
                    </a:schemeClr>
                  </a:solidFill>
                  <a:cs typeface="Calibri" pitchFamily="34" charset="0"/>
                </a:rPr>
                <a:t> matrix </a:t>
              </a:r>
              <a:r>
                <a:rPr lang="en-US" dirty="0" err="1">
                  <a:solidFill>
                    <a:schemeClr val="bg2">
                      <a:lumMod val="10000"/>
                    </a:schemeClr>
                  </a:solidFill>
                  <a:cs typeface="Calibri" pitchFamily="34" charset="0"/>
                </a:rPr>
                <a:t>ngoại</a:t>
              </a:r>
              <a:r>
                <a:rPr lang="en-US" dirty="0">
                  <a:solidFill>
                    <a:schemeClr val="bg2">
                      <a:lumMod val="10000"/>
                    </a:schemeClr>
                  </a:solidFill>
                  <a:cs typeface="Calibri" pitchFamily="34" charset="0"/>
                </a:rPr>
                <a:t> </a:t>
              </a:r>
              <a:r>
                <a:rPr lang="en-US" dirty="0" err="1">
                  <a:solidFill>
                    <a:schemeClr val="bg2">
                      <a:lumMod val="10000"/>
                    </a:schemeClr>
                  </a:solidFill>
                  <a:cs typeface="Calibri" pitchFamily="34" charset="0"/>
                </a:rPr>
                <a:t>bào</a:t>
              </a:r>
              <a:endParaRPr lang="en-US" dirty="0">
                <a:solidFill>
                  <a:schemeClr val="bg2">
                    <a:lumMod val="10000"/>
                  </a:schemeClr>
                </a:solidFill>
                <a:cs typeface="Calibri" pitchFamily="34" charset="0"/>
              </a:endParaRPr>
            </a:p>
          </p:txBody>
        </p:sp>
      </p:grpSp>
      <p:sp>
        <p:nvSpPr>
          <p:cNvPr id="15" name="Rounded Rectangle 14"/>
          <p:cNvSpPr/>
          <p:nvPr/>
        </p:nvSpPr>
        <p:spPr>
          <a:xfrm>
            <a:off x="1958340" y="4450080"/>
            <a:ext cx="2362200" cy="7049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cs typeface="Calibri" pitchFamily="34" charset="0"/>
              </a:rPr>
              <a:t>Androstenedione</a:t>
            </a:r>
            <a:endParaRPr lang="en-US" dirty="0">
              <a:cs typeface="Calibri" pitchFamily="34" charset="0"/>
            </a:endParaRPr>
          </a:p>
        </p:txBody>
      </p:sp>
      <p:sp>
        <p:nvSpPr>
          <p:cNvPr id="19" name="Bent Arrow 18"/>
          <p:cNvSpPr/>
          <p:nvPr/>
        </p:nvSpPr>
        <p:spPr>
          <a:xfrm>
            <a:off x="3048000" y="1592580"/>
            <a:ext cx="304800" cy="2819400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2223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/>
          <a:p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Sinh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bệnh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học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34550225"/>
              </p:ext>
            </p:extLst>
          </p:nvPr>
        </p:nvGraphicFramePr>
        <p:xfrm>
          <a:off x="137160" y="973668"/>
          <a:ext cx="11567160" cy="72330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leiomyoma prolapse.PNG"/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2720340" y="709303"/>
            <a:ext cx="6286500" cy="5878505"/>
          </a:xfr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Giải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phẫu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bệnh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đại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thể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620" y="2603500"/>
            <a:ext cx="11315700" cy="3416300"/>
          </a:xfrm>
        </p:spPr>
        <p:txBody>
          <a:bodyPr>
            <a:normAutofit/>
          </a:bodyPr>
          <a:lstStyle/>
          <a:p>
            <a:pPr algn="just"/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Đặc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mật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độ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chắc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, di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động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theo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tử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cung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algn="just"/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vỏ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bọc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giả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mặt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cắt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màu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trắng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ngà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phồng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algn="just"/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Nhân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xơ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lớn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thể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quan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sát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thấy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thoái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hóa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trong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nhân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algn="just"/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nhân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ở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vị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trí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dưới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thanh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mạc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hoặc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dưới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nội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mạc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thể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cuống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Đại thể UXCTC.PNG"/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1737360" y="242093"/>
            <a:ext cx="8153400" cy="6373813"/>
          </a:xfr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Giải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phẫu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bệnh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– vi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thể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340" y="2603500"/>
            <a:ext cx="11315700" cy="3416300"/>
          </a:xfrm>
        </p:spPr>
        <p:txBody>
          <a:bodyPr>
            <a:normAutofit/>
          </a:bodyPr>
          <a:lstStyle/>
          <a:p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Gồm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nguyên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bào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cơ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sợi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myofibroblast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xếp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thành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bó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đa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hướng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Trong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tế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bào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hoạt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động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phân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bào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với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mức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độ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khác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nhau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thể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thấy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hình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ảnh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thoái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hóa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hoại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tử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do u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thiếu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máu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như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calci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hóa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nang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mỡ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, ..).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UXCTC vi thể 1.PNG"/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1668780" y="615156"/>
            <a:ext cx="7843838" cy="5808504"/>
          </a:xfr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UXCTC vi thể.PNG"/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2286000" y="815805"/>
            <a:ext cx="6812280" cy="5226390"/>
          </a:xfr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Phân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loại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vị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trí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- FIGO</a:t>
            </a:r>
          </a:p>
        </p:txBody>
      </p:sp>
      <p:pic>
        <p:nvPicPr>
          <p:cNvPr id="4" name="Content Placeholder 3" descr="Vị trí UXCTC 1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25187" y="2331990"/>
            <a:ext cx="6502559" cy="4526010"/>
          </a:xfr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NỘI DUNG CHÍNH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620" y="2466340"/>
            <a:ext cx="11247120" cy="4185920"/>
          </a:xfrm>
        </p:spPr>
        <p:txBody>
          <a:bodyPr>
            <a:normAutofit/>
          </a:bodyPr>
          <a:lstStyle/>
          <a:p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Tổng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quan</a:t>
            </a:r>
            <a:endParaRPr 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bệnh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lý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liên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quan</a:t>
            </a:r>
            <a:endParaRPr 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 </a:t>
            </a:r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xơ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</a:t>
            </a:r>
            <a:r>
              <a:rPr lang="vi-VN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ơ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tử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cung</a:t>
            </a:r>
            <a:endParaRPr 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Adenomyosis</a:t>
            </a:r>
          </a:p>
          <a:p>
            <a:pPr lvl="1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Sarcoma </a:t>
            </a:r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cơ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tr</a:t>
            </a:r>
            <a:r>
              <a:rPr lang="vi-VN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ơ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 </a:t>
            </a:r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thân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tử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cung</a:t>
            </a:r>
            <a:endParaRPr 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Chẩn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đoán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phân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biệt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Quản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lý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điều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trị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u x</a:t>
            </a:r>
            <a:r>
              <a:rPr lang="vi-VN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ơ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</a:t>
            </a:r>
            <a:r>
              <a:rPr lang="vi-VN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ơ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tử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cung</a:t>
            </a:r>
            <a:endParaRPr 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Vị trí UXCTC.PNG"/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1531620" y="1211580"/>
            <a:ext cx="8709660" cy="5646420"/>
          </a:xfr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Phân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loại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vị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trí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- FIGO</a:t>
            </a:r>
          </a:p>
        </p:txBody>
      </p:sp>
      <p:pic>
        <p:nvPicPr>
          <p:cNvPr id="4" name="Content Placeholder 3" descr="Vị trí UXCTC FIGO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5040" y="2308860"/>
            <a:ext cx="7391400" cy="4549140"/>
          </a:xfr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Lâm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sàng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340" y="2603500"/>
            <a:ext cx="11475720" cy="3416300"/>
          </a:xfrm>
        </p:spPr>
        <p:txBody>
          <a:bodyPr>
            <a:normAutofit/>
          </a:bodyPr>
          <a:lstStyle/>
          <a:p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Phần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lớn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không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triệu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chứng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tình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cờ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phát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hiện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khi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siêu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âm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Triệu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chứng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thường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gặp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cường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kinh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rong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kinh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đau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bụng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triệu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chứng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do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chèn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ép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ảnh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hưởng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sinh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sản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Khám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TC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bất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thường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Lâm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sàng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340" y="2354580"/>
            <a:ext cx="11430000" cy="3665220"/>
          </a:xfrm>
        </p:spPr>
        <p:txBody>
          <a:bodyPr>
            <a:noAutofit/>
          </a:bodyPr>
          <a:lstStyle/>
          <a:p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Cường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kinh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rong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kinh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lvl="1"/>
            <a:r>
              <a:rPr lang="vi-VN" sz="2800" dirty="0">
                <a:latin typeface="Arial" panose="020B0604020202020204" pitchFamily="34" charset="0"/>
                <a:cs typeface="Arial" panose="020B0604020202020204" pitchFamily="34" charset="0"/>
              </a:rPr>
              <a:t>Xuất huyết tử cung đúng với chu kì kinh bình thường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vi-VN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vi-VN" sz="2800" dirty="0">
                <a:latin typeface="Arial" panose="020B0604020202020204" pitchFamily="34" charset="0"/>
                <a:cs typeface="Arial" panose="020B0604020202020204" pitchFamily="34" charset="0"/>
              </a:rPr>
              <a:t>ính chất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máu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kinh</a:t>
            </a:r>
            <a:r>
              <a:rPr lang="vi-VN" sz="2800" dirty="0">
                <a:latin typeface="Arial" panose="020B0604020202020204" pitchFamily="34" charset="0"/>
                <a:cs typeface="Arial" panose="020B0604020202020204" pitchFamily="34" charset="0"/>
              </a:rPr>
              <a:t> tương tự nhưng lượng nhiều-cường kinh và kéo dài hơn-rong kinh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lvl="1"/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Thường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gặp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ở u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xơ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vị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trí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dưới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nội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mạc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Đau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hạ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vị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lvl="1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Do u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xơ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thoái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hóa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Do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xoắn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u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xơ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cuống</a:t>
            </a:r>
            <a:endParaRPr lang="vi-VN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Lâm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sàng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1480" y="2603500"/>
            <a:ext cx="9569133" cy="3416300"/>
          </a:xfrm>
        </p:spPr>
        <p:txBody>
          <a:bodyPr>
            <a:normAutofit/>
          </a:bodyPr>
          <a:lstStyle/>
          <a:p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Triệu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chứng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do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chèn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ép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lvl="1"/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Chèn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niệu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quản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thận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ứ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nước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Chèn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BQ: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tiểu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gấp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tiểu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nhiều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lần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Chèn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trực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tràng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táo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bón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Chèn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TM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chủ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dưới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phù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chi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dưới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huyết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khối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Lâm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sàng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1480" y="2420620"/>
            <a:ext cx="11247120" cy="3416300"/>
          </a:xfrm>
        </p:spPr>
        <p:txBody>
          <a:bodyPr>
            <a:noAutofit/>
          </a:bodyPr>
          <a:lstStyle/>
          <a:p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Ảnh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hưởng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sinh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sản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lvl="1"/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Hiếm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muộn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Sinh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non</a:t>
            </a:r>
          </a:p>
          <a:p>
            <a:pPr lvl="1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IUGR</a:t>
            </a:r>
          </a:p>
          <a:p>
            <a:pPr lvl="1"/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Nhau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bong non</a:t>
            </a:r>
          </a:p>
          <a:p>
            <a:pPr lvl="1"/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Ngôi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bất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thường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Khám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thấy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TC to,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hình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dạng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bất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thường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thể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thấy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u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lộ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ra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ngoài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CTC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7E67FE8E-331D-4431-ADD5-39E9DFCF4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Chẩn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đoán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9AF3684F-D162-476A-9A75-CD677D9057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3554" y="3152140"/>
            <a:ext cx="8825659" cy="34163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800" i="1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</a:t>
            </a:r>
            <a:r>
              <a:rPr lang="en-US" sz="2800" i="1" dirty="0" err="1">
                <a:latin typeface="Arial" panose="020B0604020202020204" pitchFamily="34" charset="0"/>
                <a:cs typeface="Arial" panose="020B0604020202020204" pitchFamily="34" charset="0"/>
              </a:rPr>
              <a:t>Phân</a:t>
            </a:r>
            <a:r>
              <a:rPr lang="en-US" sz="28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i="1" dirty="0" err="1">
                <a:latin typeface="Arial" panose="020B0604020202020204" pitchFamily="34" charset="0"/>
                <a:cs typeface="Arial" panose="020B0604020202020204" pitchFamily="34" charset="0"/>
              </a:rPr>
              <a:t>biệt</a:t>
            </a:r>
            <a:r>
              <a:rPr lang="en-US" sz="28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i="1" dirty="0" err="1">
                <a:latin typeface="Arial" panose="020B0604020202020204" pitchFamily="34" charset="0"/>
                <a:cs typeface="Arial" panose="020B0604020202020204" pitchFamily="34" charset="0"/>
              </a:rPr>
              <a:t>với</a:t>
            </a:r>
            <a:r>
              <a:rPr lang="en-US" sz="2800" i="1" dirty="0">
                <a:latin typeface="Arial" panose="020B0604020202020204" pitchFamily="34" charset="0"/>
                <a:cs typeface="Arial" panose="020B0604020202020204" pitchFamily="34" charset="0"/>
              </a:rPr>
              <a:t> adenomyosis </a:t>
            </a:r>
            <a:r>
              <a:rPr lang="en-US" sz="2800" i="1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2800" i="1" dirty="0">
                <a:latin typeface="Arial" panose="020B0604020202020204" pitchFamily="34" charset="0"/>
                <a:cs typeface="Arial" panose="020B0604020202020204" pitchFamily="34" charset="0"/>
              </a:rPr>
              <a:t> leiomyosarcoma </a:t>
            </a:r>
            <a:r>
              <a:rPr lang="en-US" sz="2800" i="1" dirty="0" err="1"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en-US" sz="28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i="1" dirty="0" err="1">
                <a:latin typeface="Arial" panose="020B0604020202020204" pitchFamily="34" charset="0"/>
                <a:cs typeface="Arial" panose="020B0604020202020204" pitchFamily="34" charset="0"/>
              </a:rPr>
              <a:t>một</a:t>
            </a:r>
            <a:r>
              <a:rPr lang="en-US" sz="28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i="1" dirty="0" err="1">
                <a:latin typeface="Arial" panose="020B0604020202020204" pitchFamily="34" charset="0"/>
                <a:cs typeface="Arial" panose="020B0604020202020204" pitchFamily="34" charset="0"/>
              </a:rPr>
              <a:t>vấn</a:t>
            </a:r>
            <a:r>
              <a:rPr lang="en-US" sz="28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i="1" dirty="0" err="1">
                <a:latin typeface="Arial" panose="020B0604020202020204" pitchFamily="34" charset="0"/>
                <a:cs typeface="Arial" panose="020B0604020202020204" pitchFamily="34" charset="0"/>
              </a:rPr>
              <a:t>đề</a:t>
            </a:r>
            <a:r>
              <a:rPr lang="en-US" sz="28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i="1" dirty="0" err="1">
                <a:latin typeface="Arial" panose="020B0604020202020204" pitchFamily="34" charset="0"/>
                <a:cs typeface="Arial" panose="020B0604020202020204" pitchFamily="34" charset="0"/>
              </a:rPr>
              <a:t>cốt</a:t>
            </a:r>
            <a:r>
              <a:rPr lang="en-US" sz="28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i="1" dirty="0" err="1">
                <a:latin typeface="Arial" panose="020B0604020202020204" pitchFamily="34" charset="0"/>
                <a:cs typeface="Arial" panose="020B0604020202020204" pitchFamily="34" charset="0"/>
              </a:rPr>
              <a:t>lõi</a:t>
            </a:r>
            <a:endParaRPr lang="en-US" sz="28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76260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ADENOMYOSIS</a:t>
            </a:r>
          </a:p>
        </p:txBody>
      </p:sp>
      <p:sp>
        <p:nvSpPr>
          <p:cNvPr id="5" name="Chỗ dành sẵn cho Nội dung 4">
            <a:extLst>
              <a:ext uri="{FF2B5EF4-FFF2-40B4-BE49-F238E27FC236}">
                <a16:creationId xmlns:a16="http://schemas.microsoft.com/office/drawing/2014/main" id="{D42CA8D7-5C3A-4B00-B658-567D36A466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620" y="2603500"/>
            <a:ext cx="9591993" cy="3416300"/>
          </a:xfrm>
        </p:spPr>
        <p:txBody>
          <a:bodyPr>
            <a:normAutofit/>
          </a:bodyPr>
          <a:lstStyle/>
          <a:p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Bệnh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học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Lâm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sàng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Chẩn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đoán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Bệnh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học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Subtitle 1"/>
          <p:cNvSpPr>
            <a:spLocks noGrp="1"/>
          </p:cNvSpPr>
          <p:nvPr>
            <p:ph type="subTitle" idx="4294967295"/>
          </p:nvPr>
        </p:nvSpPr>
        <p:spPr>
          <a:xfrm>
            <a:off x="411480" y="2857500"/>
            <a:ext cx="11269980" cy="4290060"/>
          </a:xfrm>
        </p:spPr>
        <p:txBody>
          <a:bodyPr>
            <a:noAutofit/>
          </a:bodyPr>
          <a:lstStyle/>
          <a:p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chẩn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đoán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phân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biệt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quan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trọng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nhất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u </a:t>
            </a:r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xơ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cơ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tử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cung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Hai </a:t>
            </a:r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đặc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trưng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mô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bệnh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học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adenomyosis</a:t>
            </a:r>
          </a:p>
          <a:p>
            <a:pPr lvl="1" algn="l"/>
            <a:r>
              <a:rPr lang="vi-VN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Hiện</a:t>
            </a:r>
            <a:r>
              <a:rPr lang="vi-VN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diện</a:t>
            </a:r>
            <a:r>
              <a:rPr lang="vi-VN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vi-VN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mô </a:t>
            </a:r>
            <a:r>
              <a:rPr lang="vi-VN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tuyến</a:t>
            </a:r>
            <a:r>
              <a:rPr lang="vi-VN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nội</a:t>
            </a:r>
            <a:r>
              <a:rPr lang="vi-VN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mạc</a:t>
            </a:r>
            <a:r>
              <a:rPr lang="vi-VN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tử</a:t>
            </a:r>
            <a:r>
              <a:rPr lang="vi-VN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cung </a:t>
            </a:r>
            <a:r>
              <a:rPr lang="vi-VN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cùng</a:t>
            </a:r>
            <a:r>
              <a:rPr lang="vi-VN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mô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đệm</a:t>
            </a:r>
            <a:r>
              <a:rPr lang="vi-VN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tùy</a:t>
            </a:r>
            <a:r>
              <a:rPr lang="vi-VN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hành</a:t>
            </a:r>
            <a:r>
              <a:rPr lang="vi-VN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vi-VN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nó</a:t>
            </a:r>
            <a:r>
              <a:rPr lang="vi-VN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tại</a:t>
            </a:r>
            <a:r>
              <a:rPr lang="vi-VN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lớp</a:t>
            </a:r>
            <a:r>
              <a:rPr lang="vi-VN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cơ </a:t>
            </a:r>
            <a:r>
              <a:rPr lang="vi-VN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vi-VN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tử</a:t>
            </a:r>
            <a:r>
              <a:rPr lang="vi-VN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cung.</a:t>
            </a:r>
            <a:endParaRPr 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algn="l"/>
            <a:r>
              <a:rPr lang="vi-VN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Tăng </a:t>
            </a:r>
            <a:r>
              <a:rPr lang="vi-VN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sản</a:t>
            </a:r>
            <a:r>
              <a:rPr lang="vi-VN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vi-VN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tăng </a:t>
            </a:r>
            <a:r>
              <a:rPr lang="vi-VN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dưỡng</a:t>
            </a:r>
            <a:r>
              <a:rPr lang="vi-VN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vi-VN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lớp</a:t>
            </a:r>
            <a:r>
              <a:rPr lang="vi-VN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cơ </a:t>
            </a:r>
            <a:r>
              <a:rPr lang="vi-VN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tử</a:t>
            </a:r>
            <a:r>
              <a:rPr lang="vi-VN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cung lân </a:t>
            </a:r>
            <a:r>
              <a:rPr lang="vi-VN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cận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vi-VN" sz="2800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vi-VN" sz="28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vi-VN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vi-VN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68623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denomyosis vi thể.PNG"/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1554480" y="461962"/>
            <a:ext cx="7591425" cy="5934075"/>
          </a:xfr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TỔNG QUAN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340" y="2603500"/>
            <a:ext cx="11338560" cy="3416300"/>
          </a:xfrm>
        </p:spPr>
        <p:txBody>
          <a:bodyPr>
            <a:noAutofit/>
          </a:bodyPr>
          <a:lstStyle/>
          <a:p>
            <a:pPr algn="just"/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Triệu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chứng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thường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gặp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AUB, </a:t>
            </a:r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triệu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chứng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thứ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phát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 u to, </a:t>
            </a:r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hiếm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muộn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algn="just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 </a:t>
            </a:r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xơ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cơ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tử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cung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: </a:t>
            </a:r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u </a:t>
            </a:r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lành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tính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tử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cung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thường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gặp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nhất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lvl="1" algn="just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70-80% </a:t>
            </a:r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phụ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nữ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độ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tuổi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50 </a:t>
            </a:r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≥ 1 </a:t>
            </a:r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nhân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xơ</a:t>
            </a:r>
            <a:endParaRPr 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algn="just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80% </a:t>
            </a:r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bệnh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phẩm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cắt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TC </a:t>
            </a:r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≥ 1 </a:t>
            </a:r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nhân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xơ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</a:p>
          <a:p>
            <a:pPr algn="just"/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Phần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lớn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không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triệu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chứng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algn="just"/>
            <a:endParaRPr 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983527" y="471985"/>
            <a:ext cx="1711349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Lâm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sàng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5" name="Line Callout 3 4"/>
          <p:cNvSpPr/>
          <p:nvPr/>
        </p:nvSpPr>
        <p:spPr>
          <a:xfrm>
            <a:off x="1630681" y="1311323"/>
            <a:ext cx="3200399" cy="1481351"/>
          </a:xfrm>
          <a:prstGeom prst="borderCallout3">
            <a:avLst>
              <a:gd name="adj1" fmla="val 1274"/>
              <a:gd name="adj2" fmla="val 49088"/>
              <a:gd name="adj3" fmla="val -13416"/>
              <a:gd name="adj4" fmla="val 49075"/>
              <a:gd name="adj5" fmla="val -13997"/>
              <a:gd name="adj6" fmla="val 131046"/>
              <a:gd name="adj7" fmla="val -25496"/>
              <a:gd name="adj8" fmla="val 13108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Không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TCLS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rõ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ràng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Cường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kinh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đau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bụng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nhẹ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Rong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kinh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Khám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: TC to,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lổm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nhổm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không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dx </a:t>
            </a:r>
          </a:p>
        </p:txBody>
      </p:sp>
      <p:sp>
        <p:nvSpPr>
          <p:cNvPr id="6" name="Line Callout 2 5"/>
          <p:cNvSpPr/>
          <p:nvPr/>
        </p:nvSpPr>
        <p:spPr>
          <a:xfrm>
            <a:off x="6237083" y="1255591"/>
            <a:ext cx="3733799" cy="1633752"/>
          </a:xfrm>
          <a:prstGeom prst="borderCallout2">
            <a:avLst>
              <a:gd name="adj1" fmla="val -182"/>
              <a:gd name="adj2" fmla="val 50426"/>
              <a:gd name="adj3" fmla="val -8566"/>
              <a:gd name="adj4" fmla="val 50928"/>
              <a:gd name="adj5" fmla="val -9638"/>
              <a:gd name="adj6" fmla="val -1038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TC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ồn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ào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Thống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kinh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(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đặc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trưng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Rong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huyết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Khám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: TC to,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đx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(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hiếm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khi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&lt;14w),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chạm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đau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dính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cùng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đồ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sau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7" name="Right Brace 6"/>
          <p:cNvSpPr/>
          <p:nvPr/>
        </p:nvSpPr>
        <p:spPr>
          <a:xfrm rot="5400000">
            <a:off x="5718136" y="615818"/>
            <a:ext cx="294444" cy="4800554"/>
          </a:xfrm>
          <a:prstGeom prst="rightBrace">
            <a:avLst>
              <a:gd name="adj1" fmla="val 95770"/>
              <a:gd name="adj2" fmla="val 5000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970728" y="3163317"/>
            <a:ext cx="1715049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SA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thang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xám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9" name="Line Callout 3 8"/>
          <p:cNvSpPr/>
          <p:nvPr/>
        </p:nvSpPr>
        <p:spPr>
          <a:xfrm>
            <a:off x="2125980" y="3962400"/>
            <a:ext cx="2209800" cy="938284"/>
          </a:xfrm>
          <a:prstGeom prst="borderCallout3">
            <a:avLst>
              <a:gd name="adj1" fmla="val 2106"/>
              <a:gd name="adj2" fmla="val 49919"/>
              <a:gd name="adj3" fmla="val -14552"/>
              <a:gd name="adj4" fmla="val 50000"/>
              <a:gd name="adj5" fmla="val -14855"/>
              <a:gd name="adj6" fmla="val 165828"/>
              <a:gd name="adj7" fmla="val -32507"/>
              <a:gd name="adj8" fmla="val 16574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itchFamily="34" charset="0"/>
              <a:buChar char="•"/>
            </a:pP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Giới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hạn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rõ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Cấu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trúc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cơ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TC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đồng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nhất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0" name="Line Callout 2 9"/>
          <p:cNvSpPr/>
          <p:nvPr/>
        </p:nvSpPr>
        <p:spPr>
          <a:xfrm>
            <a:off x="6815301" y="3962401"/>
            <a:ext cx="2900669" cy="1141863"/>
          </a:xfrm>
          <a:prstGeom prst="borderCallout2">
            <a:avLst>
              <a:gd name="adj1" fmla="val -1222"/>
              <a:gd name="adj2" fmla="val 49919"/>
              <a:gd name="adj3" fmla="val -12297"/>
              <a:gd name="adj4" fmla="val 49725"/>
              <a:gd name="adj5" fmla="val -11768"/>
              <a:gd name="adj6" fmla="val -3497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itchFamily="34" charset="0"/>
              <a:buChar char="•"/>
            </a:pP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Giới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hạn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không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rõ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Cấu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trức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cơ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TC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không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đồng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nhất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Echo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kém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dạng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sọc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dưa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Line Callout 1 10"/>
          <p:cNvSpPr/>
          <p:nvPr/>
        </p:nvSpPr>
        <p:spPr>
          <a:xfrm>
            <a:off x="1859280" y="5181600"/>
            <a:ext cx="2743200" cy="914400"/>
          </a:xfrm>
          <a:prstGeom prst="borderCallout1">
            <a:avLst>
              <a:gd name="adj1" fmla="val -1222"/>
              <a:gd name="adj2" fmla="val 49919"/>
              <a:gd name="adj3" fmla="val -32299"/>
              <a:gd name="adj4" fmla="val 4980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CĐ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sơ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bộ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: u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xơ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TC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CĐ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phân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biệt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: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leiomysarcoma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Line Callout 1 14"/>
          <p:cNvSpPr/>
          <p:nvPr/>
        </p:nvSpPr>
        <p:spPr>
          <a:xfrm>
            <a:off x="7366241" y="5334000"/>
            <a:ext cx="1798788" cy="457200"/>
          </a:xfrm>
          <a:prstGeom prst="borderCallout1">
            <a:avLst>
              <a:gd name="adj1" fmla="val -668"/>
              <a:gd name="adj2" fmla="val 50358"/>
              <a:gd name="adj3" fmla="val -56113"/>
              <a:gd name="adj4" fmla="val 5015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Siêu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âm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doppler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7" name="Line Callout 2 16"/>
          <p:cNvSpPr/>
          <p:nvPr/>
        </p:nvSpPr>
        <p:spPr>
          <a:xfrm>
            <a:off x="4831080" y="5638800"/>
            <a:ext cx="2324101" cy="1066800"/>
          </a:xfrm>
          <a:prstGeom prst="borderCallout2">
            <a:avLst>
              <a:gd name="adj1" fmla="val 49454"/>
              <a:gd name="adj2" fmla="val 100304"/>
              <a:gd name="adj3" fmla="val 50733"/>
              <a:gd name="adj4" fmla="val 147758"/>
              <a:gd name="adj5" fmla="val 13993"/>
              <a:gd name="adj6" fmla="val 14829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Mật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độ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phân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bố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đều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trong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u </a:t>
            </a:r>
          </a:p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CĐ :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adenomyosis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C2A3C57C-B344-422C-AC8D-BCEC459C7AB4}"/>
              </a:ext>
            </a:extLst>
          </p:cNvPr>
          <p:cNvSpPr txBox="1"/>
          <p:nvPr/>
        </p:nvSpPr>
        <p:spPr>
          <a:xfrm>
            <a:off x="548640" y="274320"/>
            <a:ext cx="2423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Lâm</a:t>
            </a:r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sàng</a:t>
            </a:r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2676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5" grpId="0" animBg="1"/>
      <p:bldP spid="17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7E67FE8E-331D-4431-ADD5-39E9DFCF4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Chẩn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đoán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9AF3684F-D162-476A-9A75-CD677D9057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3554" y="3152140"/>
            <a:ext cx="8825659" cy="34163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800" i="1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</a:t>
            </a:r>
            <a:r>
              <a:rPr lang="en-US" sz="2800" i="1" dirty="0" err="1">
                <a:latin typeface="Arial" panose="020B0604020202020204" pitchFamily="34" charset="0"/>
                <a:cs typeface="Arial" panose="020B0604020202020204" pitchFamily="34" charset="0"/>
              </a:rPr>
              <a:t>Phân</a:t>
            </a:r>
            <a:r>
              <a:rPr lang="en-US" sz="28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i="1" dirty="0" err="1">
                <a:latin typeface="Arial" panose="020B0604020202020204" pitchFamily="34" charset="0"/>
                <a:cs typeface="Arial" panose="020B0604020202020204" pitchFamily="34" charset="0"/>
              </a:rPr>
              <a:t>biệt</a:t>
            </a:r>
            <a:r>
              <a:rPr lang="en-US" sz="28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i="1" dirty="0" err="1">
                <a:latin typeface="Arial" panose="020B0604020202020204" pitchFamily="34" charset="0"/>
                <a:cs typeface="Arial" panose="020B0604020202020204" pitchFamily="34" charset="0"/>
              </a:rPr>
              <a:t>với</a:t>
            </a:r>
            <a:r>
              <a:rPr lang="en-US" sz="2800" i="1" dirty="0">
                <a:latin typeface="Arial" panose="020B0604020202020204" pitchFamily="34" charset="0"/>
                <a:cs typeface="Arial" panose="020B0604020202020204" pitchFamily="34" charset="0"/>
              </a:rPr>
              <a:t> adenomyosis </a:t>
            </a:r>
            <a:r>
              <a:rPr lang="en-US" sz="2800" i="1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2800" i="1" dirty="0">
                <a:latin typeface="Arial" panose="020B0604020202020204" pitchFamily="34" charset="0"/>
                <a:cs typeface="Arial" panose="020B0604020202020204" pitchFamily="34" charset="0"/>
              </a:rPr>
              <a:t> leiomyosarcoma </a:t>
            </a:r>
            <a:r>
              <a:rPr lang="en-US" sz="2800" i="1" dirty="0" err="1"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en-US" sz="28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i="1" dirty="0" err="1">
                <a:latin typeface="Arial" panose="020B0604020202020204" pitchFamily="34" charset="0"/>
                <a:cs typeface="Arial" panose="020B0604020202020204" pitchFamily="34" charset="0"/>
              </a:rPr>
              <a:t>một</a:t>
            </a:r>
            <a:r>
              <a:rPr lang="en-US" sz="28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i="1" dirty="0" err="1">
                <a:latin typeface="Arial" panose="020B0604020202020204" pitchFamily="34" charset="0"/>
                <a:cs typeface="Arial" panose="020B0604020202020204" pitchFamily="34" charset="0"/>
              </a:rPr>
              <a:t>vấn</a:t>
            </a:r>
            <a:r>
              <a:rPr lang="en-US" sz="28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i="1" dirty="0" err="1">
                <a:latin typeface="Arial" panose="020B0604020202020204" pitchFamily="34" charset="0"/>
                <a:cs typeface="Arial" panose="020B0604020202020204" pitchFamily="34" charset="0"/>
              </a:rPr>
              <a:t>đề</a:t>
            </a:r>
            <a:r>
              <a:rPr lang="en-US" sz="28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i="1" dirty="0" err="1">
                <a:latin typeface="Arial" panose="020B0604020202020204" pitchFamily="34" charset="0"/>
                <a:cs typeface="Arial" panose="020B0604020202020204" pitchFamily="34" charset="0"/>
              </a:rPr>
              <a:t>cốt</a:t>
            </a:r>
            <a:r>
              <a:rPr lang="en-US" sz="28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i="1" dirty="0" err="1">
                <a:latin typeface="Arial" panose="020B0604020202020204" pitchFamily="34" charset="0"/>
                <a:cs typeface="Arial" panose="020B0604020202020204" pitchFamily="34" charset="0"/>
              </a:rPr>
              <a:t>lõi</a:t>
            </a:r>
            <a:endParaRPr lang="en-US" sz="28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4488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9177766" cy="706964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SARCOMA C</a:t>
            </a:r>
            <a:r>
              <a:rPr lang="vi-VN" b="1" dirty="0">
                <a:latin typeface="Arial" panose="020B0604020202020204" pitchFamily="34" charset="0"/>
                <a:cs typeface="Arial" panose="020B0604020202020204" pitchFamily="34" charset="0"/>
              </a:rPr>
              <a:t>Ơ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TR</a:t>
            </a:r>
            <a:r>
              <a:rPr lang="vi-VN" b="1" dirty="0">
                <a:latin typeface="Arial" panose="020B0604020202020204" pitchFamily="34" charset="0"/>
                <a:cs typeface="Arial" panose="020B0604020202020204" pitchFamily="34" charset="0"/>
              </a:rPr>
              <a:t>Ơ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N THÂN TỬ CUNG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5581" y="3131607"/>
            <a:ext cx="5349572" cy="3429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177759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SARCOMA C</a:t>
            </a:r>
            <a:r>
              <a:rPr lang="vi-VN" b="1" dirty="0">
                <a:latin typeface="Arial" panose="020B0604020202020204" pitchFamily="34" charset="0"/>
                <a:cs typeface="Arial" panose="020B0604020202020204" pitchFamily="34" charset="0"/>
              </a:rPr>
              <a:t>Ơ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TR</a:t>
            </a:r>
            <a:r>
              <a:rPr lang="vi-VN" b="1" dirty="0">
                <a:latin typeface="Arial" panose="020B0604020202020204" pitchFamily="34" charset="0"/>
                <a:cs typeface="Arial" panose="020B0604020202020204" pitchFamily="34" charset="0"/>
              </a:rPr>
              <a:t>Ơ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N THÂN TỬ CUNG</a:t>
            </a:r>
          </a:p>
        </p:txBody>
      </p:sp>
      <p:sp>
        <p:nvSpPr>
          <p:cNvPr id="5" name="Chỗ dành sẵn cho Nội dung 4">
            <a:extLst>
              <a:ext uri="{FF2B5EF4-FFF2-40B4-BE49-F238E27FC236}">
                <a16:creationId xmlns:a16="http://schemas.microsoft.com/office/drawing/2014/main" id="{D42CA8D7-5C3A-4B00-B658-567D36A466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620" y="2603500"/>
            <a:ext cx="9591993" cy="3416300"/>
          </a:xfrm>
        </p:spPr>
        <p:txBody>
          <a:bodyPr>
            <a:normAutofit/>
          </a:bodyPr>
          <a:lstStyle/>
          <a:p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Đại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c</a:t>
            </a:r>
            <a:r>
              <a:rPr lang="vi-VN" sz="2800" dirty="0">
                <a:latin typeface="Arial" panose="020B0604020202020204" pitchFamily="34" charset="0"/>
                <a:cs typeface="Arial" panose="020B0604020202020204" pitchFamily="34" charset="0"/>
              </a:rPr>
              <a:t>ư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ơng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Lâm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sàng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Chẩn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đoán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59B7A2CE-6BFC-438A-8151-8F9095E41B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5581" y="3131607"/>
            <a:ext cx="5349572" cy="3429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343426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Đại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c</a:t>
            </a:r>
            <a:r>
              <a:rPr lang="vi-VN" dirty="0">
                <a:latin typeface="Arial" panose="020B0604020202020204" pitchFamily="34" charset="0"/>
                <a:cs typeface="Arial" panose="020B0604020202020204" pitchFamily="34" charset="0"/>
              </a:rPr>
              <a:t>ư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ơng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340" y="2603500"/>
            <a:ext cx="11292840" cy="3660140"/>
          </a:xfrm>
        </p:spPr>
        <p:txBody>
          <a:bodyPr>
            <a:normAutofit/>
          </a:bodyPr>
          <a:lstStyle/>
          <a:p>
            <a:pPr marL="457200" indent="-457200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Leiomyosarcomas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khối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u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ác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tính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hiếm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gặp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457200" indent="-457200"/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Xuất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hiện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ở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cơ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trơn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tử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cung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457200" indent="-457200"/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chiếm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khoảng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30 – 40% sarcomas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tử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cung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1 – 2%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tất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cả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bệnh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lí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ác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tính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ở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tử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cung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457200" indent="-457200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60%</a:t>
            </a:r>
            <a:r>
              <a:rPr lang="vi-VN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800" dirty="0" err="1">
                <a:latin typeface="Arial" panose="020B0604020202020204" pitchFamily="34" charset="0"/>
                <a:cs typeface="Arial" panose="020B0604020202020204" pitchFamily="34" charset="0"/>
              </a:rPr>
              <a:t>khối</a:t>
            </a:r>
            <a:r>
              <a:rPr lang="vi-VN" sz="2800" dirty="0">
                <a:latin typeface="Arial" panose="020B0604020202020204" pitchFamily="34" charset="0"/>
                <a:cs typeface="Arial" panose="020B0604020202020204" pitchFamily="34" charset="0"/>
              </a:rPr>
              <a:t> u </a:t>
            </a:r>
            <a:r>
              <a:rPr lang="vi-VN" sz="2800" dirty="0" err="1"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vi-VN" sz="2800" dirty="0">
                <a:latin typeface="Arial" panose="020B0604020202020204" pitchFamily="34" charset="0"/>
                <a:cs typeface="Arial" panose="020B0604020202020204" pitchFamily="34" charset="0"/>
              </a:rPr>
              <a:t> giai </a:t>
            </a:r>
            <a:r>
              <a:rPr lang="vi-VN" sz="2800" dirty="0" err="1">
                <a:latin typeface="Arial" panose="020B0604020202020204" pitchFamily="34" charset="0"/>
                <a:cs typeface="Arial" panose="020B0604020202020204" pitchFamily="34" charset="0"/>
              </a:rPr>
              <a:t>đoạn</a:t>
            </a:r>
            <a:r>
              <a:rPr lang="vi-VN" sz="2800" dirty="0">
                <a:latin typeface="Arial" panose="020B0604020202020204" pitchFamily="34" charset="0"/>
                <a:cs typeface="Arial" panose="020B0604020202020204" pitchFamily="34" charset="0"/>
              </a:rPr>
              <a:t> I </a:t>
            </a:r>
            <a:r>
              <a:rPr lang="vi-VN" sz="2800" dirty="0" err="1">
                <a:latin typeface="Arial" panose="020B0604020202020204" pitchFamily="34" charset="0"/>
                <a:cs typeface="Arial" panose="020B0604020202020204" pitchFamily="34" charset="0"/>
              </a:rPr>
              <a:t>tại</a:t>
            </a:r>
            <a:r>
              <a:rPr lang="vi-VN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800" dirty="0" err="1">
                <a:latin typeface="Arial" panose="020B0604020202020204" pitchFamily="34" charset="0"/>
                <a:cs typeface="Arial" panose="020B0604020202020204" pitchFamily="34" charset="0"/>
              </a:rPr>
              <a:t>thời</a:t>
            </a:r>
            <a:r>
              <a:rPr lang="vi-VN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800" dirty="0" err="1">
                <a:latin typeface="Arial" panose="020B0604020202020204" pitchFamily="34" charset="0"/>
                <a:cs typeface="Arial" panose="020B0604020202020204" pitchFamily="34" charset="0"/>
              </a:rPr>
              <a:t>điểm</a:t>
            </a:r>
            <a:r>
              <a:rPr lang="vi-VN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800" dirty="0" err="1">
                <a:latin typeface="Arial" panose="020B0604020202020204" pitchFamily="34" charset="0"/>
                <a:cs typeface="Arial" panose="020B0604020202020204" pitchFamily="34" charset="0"/>
              </a:rPr>
              <a:t>chẩn</a:t>
            </a:r>
            <a:r>
              <a:rPr lang="vi-VN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800" dirty="0" err="1">
                <a:latin typeface="Arial" panose="020B0604020202020204" pitchFamily="34" charset="0"/>
                <a:cs typeface="Arial" panose="020B0604020202020204" pitchFamily="34" charset="0"/>
              </a:rPr>
              <a:t>đoán</a:t>
            </a:r>
            <a:r>
              <a:rPr lang="vi-VN" sz="2800" dirty="0">
                <a:latin typeface="Arial" panose="020B0604020202020204" pitchFamily="34" charset="0"/>
                <a:cs typeface="Arial" panose="020B0604020202020204" pitchFamily="34" charset="0"/>
              </a:rPr>
              <a:t>. Giai </a:t>
            </a:r>
            <a:r>
              <a:rPr lang="vi-VN" sz="2800" dirty="0" err="1">
                <a:latin typeface="Arial" panose="020B0604020202020204" pitchFamily="34" charset="0"/>
                <a:cs typeface="Arial" panose="020B0604020202020204" pitchFamily="34" charset="0"/>
              </a:rPr>
              <a:t>đoạn</a:t>
            </a:r>
            <a:r>
              <a:rPr lang="vi-VN" sz="2800" dirty="0">
                <a:latin typeface="Arial" panose="020B0604020202020204" pitchFamily="34" charset="0"/>
                <a:cs typeface="Arial" panose="020B0604020202020204" pitchFamily="34" charset="0"/>
              </a:rPr>
              <a:t> II (10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%</a:t>
            </a:r>
            <a:r>
              <a:rPr lang="vi-VN" sz="2800" dirty="0">
                <a:latin typeface="Arial" panose="020B0604020202020204" pitchFamily="34" charset="0"/>
                <a:cs typeface="Arial" panose="020B0604020202020204" pitchFamily="34" charset="0"/>
              </a:rPr>
              <a:t>), giai </a:t>
            </a:r>
            <a:r>
              <a:rPr lang="vi-VN" sz="2800" dirty="0" err="1">
                <a:latin typeface="Arial" panose="020B0604020202020204" pitchFamily="34" charset="0"/>
                <a:cs typeface="Arial" panose="020B0604020202020204" pitchFamily="34" charset="0"/>
              </a:rPr>
              <a:t>đoạn</a:t>
            </a:r>
            <a:r>
              <a:rPr lang="vi-VN" sz="2800" dirty="0">
                <a:latin typeface="Arial" panose="020B0604020202020204" pitchFamily="34" charset="0"/>
                <a:cs typeface="Arial" panose="020B0604020202020204" pitchFamily="34" charset="0"/>
              </a:rPr>
              <a:t> III (10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%</a:t>
            </a:r>
            <a:r>
              <a:rPr lang="vi-VN" sz="2800" dirty="0">
                <a:latin typeface="Arial" panose="020B0604020202020204" pitchFamily="34" charset="0"/>
                <a:cs typeface="Arial" panose="020B0604020202020204" pitchFamily="34" charset="0"/>
              </a:rPr>
              <a:t>), </a:t>
            </a:r>
            <a:r>
              <a:rPr lang="vi-VN" sz="2800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vi-VN" sz="2800" dirty="0">
                <a:latin typeface="Arial" panose="020B0604020202020204" pitchFamily="34" charset="0"/>
                <a:cs typeface="Arial" panose="020B0604020202020204" pitchFamily="34" charset="0"/>
              </a:rPr>
              <a:t> giai </a:t>
            </a:r>
            <a:r>
              <a:rPr lang="vi-VN" sz="2800" dirty="0" err="1">
                <a:latin typeface="Arial" panose="020B0604020202020204" pitchFamily="34" charset="0"/>
                <a:cs typeface="Arial" panose="020B0604020202020204" pitchFamily="34" charset="0"/>
              </a:rPr>
              <a:t>đoạn</a:t>
            </a:r>
            <a:r>
              <a:rPr lang="vi-VN" sz="2800" dirty="0">
                <a:latin typeface="Arial" panose="020B0604020202020204" pitchFamily="34" charset="0"/>
                <a:cs typeface="Arial" panose="020B0604020202020204" pitchFamily="34" charset="0"/>
              </a:rPr>
              <a:t> IV (20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%</a:t>
            </a:r>
            <a:r>
              <a:rPr lang="vi-VN" sz="28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Giuntoli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, 2003).</a:t>
            </a:r>
          </a:p>
          <a:p>
            <a:pPr marL="457200" indent="-457200"/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42466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Grp="1" noChangeAspect="1" noChangeArrowheads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5065" y="231207"/>
            <a:ext cx="7341870" cy="6395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884372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125855" y="5738017"/>
            <a:ext cx="10264140" cy="163036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Trái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ngược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với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u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xơ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cơ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tử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cung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, leiomyosarcomas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tế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bào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nhân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không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điển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hình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tăng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phân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bào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7060" y="246435"/>
            <a:ext cx="5897880" cy="54915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4071859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783080" y="5837237"/>
            <a:ext cx="8229600" cy="102076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Sarcomas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đa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hình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mức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độ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cao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thể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nhân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kì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quái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phân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bào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xâm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lấn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cơ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tử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cung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0850" y="548640"/>
            <a:ext cx="5814060" cy="52428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4040871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Lâm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sàng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760" y="2603500"/>
            <a:ext cx="11315700" cy="341630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vi-VN" sz="2800" dirty="0">
                <a:latin typeface="Arial" panose="020B0604020202020204" pitchFamily="34" charset="0"/>
                <a:cs typeface="Arial" panose="020B0604020202020204" pitchFamily="34" charset="0"/>
              </a:rPr>
              <a:t>hay đổi tùy thuộc vào vị trí, kích thước và tiến triển của khối 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u. </a:t>
            </a:r>
          </a:p>
          <a:p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Nhiều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BN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thể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không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triệu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chứng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vi-VN" sz="2800" dirty="0">
                <a:latin typeface="Arial" panose="020B0604020202020204" pitchFamily="34" charset="0"/>
                <a:cs typeface="Arial" panose="020B0604020202020204" pitchFamily="34" charset="0"/>
              </a:rPr>
              <a:t>Triệu chứng thường gặp nhất là chảy máu bất thường từ âm đạo và tử cung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492347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Lâm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sàng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2900" y="2603500"/>
            <a:ext cx="11384280" cy="3416300"/>
          </a:xfrm>
        </p:spPr>
        <p:txBody>
          <a:bodyPr>
            <a:normAutofit/>
          </a:bodyPr>
          <a:lstStyle/>
          <a:p>
            <a:pPr algn="just"/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Xuất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huyết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hậu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mãn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kinh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một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yếu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tố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quan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trọng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giúp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gợi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ý </a:t>
            </a:r>
            <a:r>
              <a:rPr lang="vi-VN" sz="2800" dirty="0">
                <a:latin typeface="Arial" panose="020B0604020202020204" pitchFamily="34" charset="0"/>
                <a:cs typeface="Arial" panose="020B0604020202020204" pitchFamily="34" charset="0"/>
              </a:rPr>
              <a:t>leiomyosarcoma tử cung 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vi-VN" sz="2800" dirty="0">
                <a:latin typeface="Arial" panose="020B0604020202020204" pitchFamily="34" charset="0"/>
                <a:cs typeface="Arial" panose="020B0604020202020204" pitchFamily="34" charset="0"/>
              </a:rPr>
              <a:t>riệu chứng khác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vi-VN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chèn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ép</a:t>
            </a:r>
            <a:r>
              <a:rPr lang="vi-VN" sz="2800" dirty="0">
                <a:latin typeface="Arial" panose="020B0604020202020204" pitchFamily="34" charset="0"/>
                <a:cs typeface="Arial" panose="020B0604020202020204" pitchFamily="34" charset="0"/>
              </a:rPr>
              <a:t> hoặc đau, thay đổi thói quen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đi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tiêu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đi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tiểu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,…</a:t>
            </a:r>
          </a:p>
          <a:p>
            <a:pPr algn="just"/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Leiomyocarcomas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thể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lan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rộng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di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căn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đến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nơi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khác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cơ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thể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phổi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gan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4840657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TỔNG QUAN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308860"/>
            <a:ext cx="11224260" cy="3710940"/>
          </a:xfrm>
        </p:spPr>
        <p:txBody>
          <a:bodyPr>
            <a:noAutofit/>
          </a:bodyPr>
          <a:lstStyle/>
          <a:p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Siêu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âm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phương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tiện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chẩn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đoán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chính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gồm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lvl="1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SA thang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xám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SA Doppler</a:t>
            </a:r>
          </a:p>
          <a:p>
            <a:pPr lvl="1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SA 4D</a:t>
            </a:r>
          </a:p>
          <a:p>
            <a:pPr lvl="1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SA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bơm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nước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lòng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tử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cung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(SIS)</a:t>
            </a:r>
          </a:p>
          <a:p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Rất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khó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phân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biệt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u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xơ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c</a:t>
            </a:r>
            <a:r>
              <a:rPr lang="vi-VN" sz="2800" dirty="0">
                <a:latin typeface="Arial" panose="020B0604020202020204" pitchFamily="34" charset="0"/>
                <a:cs typeface="Arial" panose="020B0604020202020204" pitchFamily="34" charset="0"/>
              </a:rPr>
              <a:t>ơ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tử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cung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với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lvl="1"/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Bệnh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tuyến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cơ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TC (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Adenomyosis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lvl="1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Sarcoma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cơ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trơn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thân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TC (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Leiomyosarcoma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Chẩn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đoán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620" y="2603500"/>
            <a:ext cx="11315700" cy="3416300"/>
          </a:xfrm>
        </p:spPr>
        <p:txBody>
          <a:bodyPr>
            <a:normAutofit/>
          </a:bodyPr>
          <a:lstStyle/>
          <a:p>
            <a:pPr algn="just"/>
            <a:r>
              <a:rPr lang="vi-VN" sz="2800" dirty="0">
                <a:latin typeface="Arial" panose="020B0604020202020204" pitchFamily="34" charset="0"/>
                <a:cs typeface="Arial" panose="020B0604020202020204" pitchFamily="34" charset="0"/>
              </a:rPr>
              <a:t>Thử thách nan giải nhất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vi-VN" sz="2800" dirty="0">
                <a:latin typeface="Arial" panose="020B0604020202020204" pitchFamily="34" charset="0"/>
                <a:cs typeface="Arial" panose="020B0604020202020204" pitchFamily="34" charset="0"/>
              </a:rPr>
              <a:t> không thể phân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800" dirty="0">
                <a:latin typeface="Arial" panose="020B0604020202020204" pitchFamily="34" charset="0"/>
                <a:cs typeface="Arial" panose="020B0604020202020204" pitchFamily="34" charset="0"/>
              </a:rPr>
              <a:t>định một cách rạch ròi u xơ-cơ tử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800" dirty="0">
                <a:latin typeface="Arial" panose="020B0604020202020204" pitchFamily="34" charset="0"/>
                <a:cs typeface="Arial" panose="020B0604020202020204" pitchFamily="34" charset="0"/>
              </a:rPr>
              <a:t>cung với sarcoma cơ trơn thân tử cung b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ằng</a:t>
            </a:r>
            <a:r>
              <a:rPr lang="vi-VN" sz="2800" dirty="0">
                <a:latin typeface="Arial" panose="020B0604020202020204" pitchFamily="34" charset="0"/>
                <a:cs typeface="Arial" panose="020B0604020202020204" pitchFamily="34" charset="0"/>
              </a:rPr>
              <a:t> bất cứ kỹ thuật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800" dirty="0">
                <a:latin typeface="Arial" panose="020B0604020202020204" pitchFamily="34" charset="0"/>
                <a:cs typeface="Arial" panose="020B0604020202020204" pitchFamily="34" charset="0"/>
              </a:rPr>
              <a:t>hình ảnh nào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algn="just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vi-VN" sz="2800" dirty="0">
                <a:latin typeface="Arial" panose="020B0604020202020204" pitchFamily="34" charset="0"/>
                <a:cs typeface="Arial" panose="020B0604020202020204" pitchFamily="34" charset="0"/>
              </a:rPr>
              <a:t>hẩn đoán thường được thực hiện một cách tình cờ khi phẫu thuật cho các u xơ-cơ tử cung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algn="just"/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Chẩn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đoán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800" dirty="0">
                <a:latin typeface="Arial" panose="020B0604020202020204" pitchFamily="34" charset="0"/>
                <a:cs typeface="Arial" panose="020B0604020202020204" pitchFamily="34" charset="0"/>
              </a:rPr>
              <a:t>leiomyosarcoma tử cung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dựa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vào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sinh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thiết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làm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giải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phẫu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bệnh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algn="just"/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482305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7E67FE8E-331D-4431-ADD5-39E9DFCF4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Chẩn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đoán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9AF3684F-D162-476A-9A75-CD677D9057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3554" y="3152140"/>
            <a:ext cx="8825659" cy="34163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Phân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biệt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với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adenomyosis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leiomyosarcoma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một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vấn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đề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cốt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lõi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213201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Chẩn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đoán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6720" y="2354580"/>
            <a:ext cx="11323320" cy="4800600"/>
          </a:xfrm>
        </p:spPr>
        <p:txBody>
          <a:bodyPr>
            <a:noAutofit/>
          </a:bodyPr>
          <a:lstStyle/>
          <a:p>
            <a:pPr algn="just"/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Tiêu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chuẩn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mô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bệnh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học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để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chẩn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đoán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phần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gây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tranh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cãi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, bao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gồm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tế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bào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u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hoại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tử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(coagulative tumor cell necrosis),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chỉ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số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phân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bào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(Mitotic Index),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nhân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không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điển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hình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(nuclear atypia).</a:t>
            </a:r>
          </a:p>
          <a:p>
            <a:pPr algn="just"/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Chú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giải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: MF/10 HPF = mitotic figure(s) per 10 high-power fields</a:t>
            </a:r>
          </a:p>
        </p:txBody>
      </p:sp>
      <p:pic>
        <p:nvPicPr>
          <p:cNvPr id="5" name="Content Placeholder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1300" y="4317522"/>
            <a:ext cx="6198602" cy="2243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43768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Chẩn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đoán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340" y="2603500"/>
            <a:ext cx="11247120" cy="3416300"/>
          </a:xfrm>
        </p:spPr>
        <p:txBody>
          <a:bodyPr>
            <a:normAutofit/>
          </a:bodyPr>
          <a:lstStyle/>
          <a:p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Vẫn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chưa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rõ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800" dirty="0">
                <a:latin typeface="Arial" panose="020B0604020202020204" pitchFamily="34" charset="0"/>
                <a:cs typeface="Arial" panose="020B0604020202020204" pitchFamily="34" charset="0"/>
              </a:rPr>
              <a:t>liệu sarcoma thân tử cung là một bệnh lý phát triển từ một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800" dirty="0">
                <a:latin typeface="Arial" panose="020B0604020202020204" pitchFamily="34" charset="0"/>
                <a:cs typeface="Arial" panose="020B0604020202020204" pitchFamily="34" charset="0"/>
              </a:rPr>
              <a:t>u xơ-cơ tử cung hay là một bệnh lý </a:t>
            </a:r>
            <a:r>
              <a:rPr lang="vi-VN" sz="2800" dirty="0" err="1">
                <a:latin typeface="Arial" panose="020B0604020202020204" pitchFamily="34" charset="0"/>
                <a:cs typeface="Arial" panose="020B0604020202020204" pitchFamily="34" charset="0"/>
              </a:rPr>
              <a:t>độc</a:t>
            </a:r>
            <a:r>
              <a:rPr lang="vi-VN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800" dirty="0" err="1">
                <a:latin typeface="Arial" panose="020B0604020202020204" pitchFamily="34" charset="0"/>
                <a:cs typeface="Arial" panose="020B0604020202020204" pitchFamily="34" charset="0"/>
              </a:rPr>
              <a:t>lập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vi-VN" sz="2800" dirty="0">
                <a:latin typeface="Arial" panose="020B0604020202020204" pitchFamily="34" charset="0"/>
                <a:cs typeface="Arial" panose="020B0604020202020204" pitchFamily="34" charset="0"/>
              </a:rPr>
              <a:t>ự tăng nhanh về kích thước của một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800" dirty="0">
                <a:latin typeface="Arial" panose="020B0604020202020204" pitchFamily="34" charset="0"/>
                <a:cs typeface="Arial" panose="020B0604020202020204" pitchFamily="34" charset="0"/>
              </a:rPr>
              <a:t>khối u “giống u xơ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800" dirty="0">
                <a:latin typeface="Arial" panose="020B0604020202020204" pitchFamily="34" charset="0"/>
                <a:cs typeface="Arial" panose="020B0604020202020204" pitchFamily="34" charset="0"/>
              </a:rPr>
              <a:t>cơ tử cung” không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800" dirty="0" err="1"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vi-VN" sz="2800" dirty="0">
                <a:latin typeface="Arial" panose="020B0604020202020204" pitchFamily="34" charset="0"/>
                <a:cs typeface="Arial" panose="020B0604020202020204" pitchFamily="34" charset="0"/>
              </a:rPr>
              <a:t> chỉ báo chắc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800" dirty="0">
                <a:latin typeface="Arial" panose="020B0604020202020204" pitchFamily="34" charset="0"/>
                <a:cs typeface="Arial" panose="020B0604020202020204" pitchFamily="34" charset="0"/>
              </a:rPr>
              <a:t>chắn của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leiomyosarcoma</a:t>
            </a:r>
            <a:r>
              <a:rPr lang="vi-VN" sz="2800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vi-VN" sz="28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vi-VN" sz="2800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vi-VN" sz="28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772980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Chẩn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đoán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1480" y="2603500"/>
            <a:ext cx="11269980" cy="341630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vi-VN" sz="2800" dirty="0">
                <a:latin typeface="Arial" panose="020B0604020202020204" pitchFamily="34" charset="0"/>
                <a:cs typeface="Arial" panose="020B0604020202020204" pitchFamily="34" charset="0"/>
              </a:rPr>
              <a:t>ột khối u xơ-cơ tử cung đã biết từ trước đột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800" dirty="0">
                <a:latin typeface="Arial" panose="020B0604020202020204" pitchFamily="34" charset="0"/>
                <a:cs typeface="Arial" panose="020B0604020202020204" pitchFamily="34" charset="0"/>
              </a:rPr>
              <a:t>ngột phát triển gia tăng kích thước trên người phụ nữ đã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800" dirty="0">
                <a:latin typeface="Arial" panose="020B0604020202020204" pitchFamily="34" charset="0"/>
                <a:cs typeface="Arial" panose="020B0604020202020204" pitchFamily="34" charset="0"/>
              </a:rPr>
              <a:t>mãn kinh, hay u mới xuất hiện khi đã mãn kinh là một chỉ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800" dirty="0">
                <a:latin typeface="Arial" panose="020B0604020202020204" pitchFamily="34" charset="0"/>
                <a:cs typeface="Arial" panose="020B0604020202020204" pitchFamily="34" charset="0"/>
              </a:rPr>
              <a:t>báo rất mạnh của ác tính.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379801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7E67FE8E-331D-4431-ADD5-39E9DFCF4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Chẩn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đoán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9AF3684F-D162-476A-9A75-CD677D9057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3554" y="3152140"/>
            <a:ext cx="8825659" cy="34163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Phân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biệt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với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adenomyosis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leiomyosarcoma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một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vấn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đề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cốt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lõi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2459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3"/>
          <p:cNvSpPr txBox="1">
            <a:spLocks noChangeArrowheads="1"/>
          </p:cNvSpPr>
          <p:nvPr/>
        </p:nvSpPr>
        <p:spPr bwMode="white">
          <a:xfrm>
            <a:off x="1051560" y="2694940"/>
            <a:ext cx="7680960" cy="2572840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>
              <a:defRPr>
                <a:solidFill>
                  <a:schemeClr val="tx1"/>
                </a:solidFill>
                <a:uFillTx/>
                <a:latin typeface="Garamond" panose="02020404030301010803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uFillTx/>
                <a:latin typeface="Garamond" panose="02020404030301010803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uFillTx/>
                <a:latin typeface="Garamond" panose="02020404030301010803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uFillTx/>
                <a:latin typeface="Garamond" panose="02020404030301010803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uFillTx/>
                <a:latin typeface="Garamond" panose="02020404030301010803" pitchFamily="18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uFillTx/>
                <a:latin typeface="Garamond" panose="02020404030301010803" pitchFamily="18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uFillTx/>
                <a:latin typeface="Garamond" panose="02020404030301010803" pitchFamily="18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uFillTx/>
                <a:latin typeface="Garamond" panose="02020404030301010803" pitchFamily="18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uFillTx/>
                <a:latin typeface="Garamond" panose="02020404030301010803" pitchFamily="18" charset="0"/>
              </a:defRPr>
            </a:lvl9pPr>
          </a:lstStyle>
          <a:p>
            <a:pPr eaLnBrk="1" hangingPunct="1">
              <a:spcBef>
                <a:spcPct val="20000"/>
              </a:spcBef>
              <a:buClr>
                <a:srgbClr val="FFFFFF"/>
              </a:buClr>
              <a:buFont typeface="Wingdings" panose="05000000000000000000" pitchFamily="2" charset="2"/>
              <a:buNone/>
            </a:pPr>
            <a:r>
              <a:rPr lang="en-US" altLang="ko-KR" sz="2800" dirty="0">
                <a:solidFill>
                  <a:srgbClr val="000000"/>
                </a:solidFill>
                <a:latin typeface="+mn-lt"/>
                <a:ea typeface="굴림" pitchFamily="34" charset="-127"/>
                <a:cs typeface="Arial" panose="020B0604020202020204" pitchFamily="34" charset="0"/>
              </a:rPr>
              <a:t>- </a:t>
            </a:r>
            <a:r>
              <a:rPr lang="en-US" altLang="ko-KR" sz="2800" dirty="0" err="1">
                <a:solidFill>
                  <a:srgbClr val="000000"/>
                </a:solidFill>
                <a:latin typeface="+mn-lt"/>
                <a:ea typeface="굴림" pitchFamily="34" charset="-127"/>
                <a:cs typeface="Arial" panose="020B0604020202020204" pitchFamily="34" charset="0"/>
              </a:rPr>
              <a:t>Siêu</a:t>
            </a:r>
            <a:r>
              <a:rPr lang="en-US" altLang="ko-KR" sz="2800" dirty="0">
                <a:solidFill>
                  <a:srgbClr val="000000"/>
                </a:solidFill>
                <a:latin typeface="+mn-lt"/>
                <a:ea typeface="굴림" pitchFamily="34" charset="-127"/>
                <a:cs typeface="Arial" panose="020B0604020202020204" pitchFamily="34" charset="0"/>
              </a:rPr>
              <a:t> </a:t>
            </a:r>
            <a:r>
              <a:rPr lang="en-US" altLang="ko-KR" sz="2800" dirty="0" err="1">
                <a:solidFill>
                  <a:srgbClr val="000000"/>
                </a:solidFill>
                <a:latin typeface="+mn-lt"/>
                <a:ea typeface="굴림" pitchFamily="34" charset="-127"/>
                <a:cs typeface="Arial" panose="020B0604020202020204" pitchFamily="34" charset="0"/>
              </a:rPr>
              <a:t>âm</a:t>
            </a:r>
            <a:endParaRPr lang="en-US" altLang="ko-KR" sz="2800" dirty="0">
              <a:solidFill>
                <a:srgbClr val="000000"/>
              </a:solidFill>
              <a:latin typeface="+mn-lt"/>
              <a:ea typeface="굴림" pitchFamily="34" charset="-127"/>
              <a:cs typeface="Arial" panose="020B0604020202020204" pitchFamily="34" charset="0"/>
            </a:endParaRPr>
          </a:p>
          <a:p>
            <a:pPr eaLnBrk="1" hangingPunct="1">
              <a:spcBef>
                <a:spcPct val="20000"/>
              </a:spcBef>
              <a:buClr>
                <a:srgbClr val="FFFFFF"/>
              </a:buClr>
              <a:buFont typeface="Wingdings" panose="05000000000000000000" pitchFamily="2" charset="2"/>
              <a:buNone/>
            </a:pPr>
            <a:r>
              <a:rPr lang="en-US" altLang="ko-KR" sz="2800" dirty="0">
                <a:solidFill>
                  <a:srgbClr val="000000"/>
                </a:solidFill>
                <a:latin typeface="+mn-lt"/>
                <a:ea typeface="굴림" pitchFamily="34" charset="-127"/>
                <a:cs typeface="Arial" panose="020B0604020202020204" pitchFamily="34" charset="0"/>
                <a:sym typeface="Symbol" panose="05050102010706020507" pitchFamily="18" charset="2"/>
              </a:rPr>
              <a:t>- Doppler </a:t>
            </a:r>
            <a:r>
              <a:rPr lang="vi-VN" altLang="ko-KR" sz="2800" dirty="0">
                <a:solidFill>
                  <a:srgbClr val="000000"/>
                </a:solidFill>
                <a:latin typeface="+mn-lt"/>
                <a:ea typeface="굴림" pitchFamily="34" charset="-127"/>
                <a:cs typeface="Arial" panose="020B0604020202020204" pitchFamily="34" charset="0"/>
              </a:rPr>
              <a:t>đầ</a:t>
            </a:r>
            <a:r>
              <a:rPr lang="en-US" altLang="ko-KR" sz="2800" dirty="0">
                <a:solidFill>
                  <a:srgbClr val="000000"/>
                </a:solidFill>
                <a:latin typeface="+mn-lt"/>
                <a:ea typeface="굴림" pitchFamily="34" charset="-127"/>
                <a:cs typeface="Arial" panose="020B0604020202020204" pitchFamily="34" charset="0"/>
              </a:rPr>
              <a:t>u </a:t>
            </a:r>
            <a:r>
              <a:rPr lang="en-US" altLang="ko-KR" sz="2800" dirty="0" err="1">
                <a:solidFill>
                  <a:srgbClr val="000000"/>
                </a:solidFill>
                <a:latin typeface="+mn-lt"/>
                <a:ea typeface="굴림" pitchFamily="34" charset="-127"/>
                <a:cs typeface="Arial" panose="020B0604020202020204" pitchFamily="34" charset="0"/>
              </a:rPr>
              <a:t>dò</a:t>
            </a:r>
            <a:r>
              <a:rPr lang="en-US" altLang="ko-KR" sz="2800" dirty="0">
                <a:solidFill>
                  <a:srgbClr val="000000"/>
                </a:solidFill>
                <a:latin typeface="+mn-lt"/>
                <a:ea typeface="굴림" pitchFamily="34" charset="-127"/>
                <a:cs typeface="Arial" panose="020B0604020202020204" pitchFamily="34" charset="0"/>
              </a:rPr>
              <a:t> </a:t>
            </a:r>
            <a:r>
              <a:rPr lang="en-US" altLang="ko-KR" sz="2800" dirty="0" err="1">
                <a:solidFill>
                  <a:srgbClr val="000000"/>
                </a:solidFill>
                <a:latin typeface="+mn-lt"/>
                <a:ea typeface="굴림" pitchFamily="34" charset="-127"/>
                <a:cs typeface="Arial" panose="020B0604020202020204" pitchFamily="34" charset="0"/>
              </a:rPr>
              <a:t>âm</a:t>
            </a:r>
            <a:r>
              <a:rPr lang="en-US" altLang="ko-KR" sz="2800" dirty="0">
                <a:solidFill>
                  <a:srgbClr val="000000"/>
                </a:solidFill>
                <a:latin typeface="+mn-lt"/>
                <a:ea typeface="굴림" pitchFamily="34" charset="-127"/>
                <a:cs typeface="Arial" panose="020B0604020202020204" pitchFamily="34" charset="0"/>
              </a:rPr>
              <a:t> </a:t>
            </a:r>
            <a:r>
              <a:rPr lang="vi-VN" altLang="ko-KR" sz="2800" dirty="0">
                <a:solidFill>
                  <a:srgbClr val="000000"/>
                </a:solidFill>
                <a:latin typeface="+mn-lt"/>
                <a:ea typeface="굴림" pitchFamily="34" charset="-127"/>
                <a:cs typeface="Arial" panose="020B0604020202020204" pitchFamily="34" charset="0"/>
              </a:rPr>
              <a:t>đạ</a:t>
            </a:r>
            <a:r>
              <a:rPr lang="en-US" altLang="ko-KR" sz="2800" dirty="0">
                <a:solidFill>
                  <a:srgbClr val="000000"/>
                </a:solidFill>
                <a:latin typeface="+mn-lt"/>
                <a:ea typeface="굴림" pitchFamily="34" charset="-127"/>
                <a:cs typeface="Arial" panose="020B0604020202020204" pitchFamily="34" charset="0"/>
              </a:rPr>
              <a:t>o.</a:t>
            </a:r>
          </a:p>
          <a:p>
            <a:pPr eaLnBrk="1" hangingPunct="1">
              <a:spcBef>
                <a:spcPct val="20000"/>
              </a:spcBef>
              <a:buClr>
                <a:srgbClr val="FFFFFF"/>
              </a:buClr>
              <a:buFont typeface="Wingdings" panose="05000000000000000000" pitchFamily="2" charset="2"/>
              <a:buNone/>
            </a:pPr>
            <a:r>
              <a:rPr lang="en-US" altLang="ko-KR" sz="2800" dirty="0" smtClean="0">
                <a:solidFill>
                  <a:srgbClr val="000000"/>
                </a:solidFill>
                <a:latin typeface="+mn-lt"/>
                <a:ea typeface="굴림" pitchFamily="34" charset="-127"/>
                <a:cs typeface="Arial" panose="020B0604020202020204" pitchFamily="34" charset="0"/>
              </a:rPr>
              <a:t>- </a:t>
            </a:r>
            <a:r>
              <a:rPr lang="en-US" altLang="ko-KR" sz="2800" dirty="0">
                <a:solidFill>
                  <a:srgbClr val="000000"/>
                </a:solidFill>
                <a:latin typeface="+mn-lt"/>
                <a:ea typeface="굴림" pitchFamily="34" charset="-127"/>
                <a:cs typeface="Arial" panose="020B0604020202020204" pitchFamily="34" charset="0"/>
              </a:rPr>
              <a:t>Siêu âm với bơm nước lòng tử cung (SIS</a:t>
            </a:r>
            <a:r>
              <a:rPr lang="en-US" altLang="ko-KR" sz="2800" dirty="0" smtClean="0">
                <a:solidFill>
                  <a:srgbClr val="000000"/>
                </a:solidFill>
                <a:latin typeface="+mn-lt"/>
                <a:ea typeface="굴림" pitchFamily="34" charset="-127"/>
                <a:cs typeface="Arial" panose="020B0604020202020204" pitchFamily="34" charset="0"/>
              </a:rPr>
              <a:t>).</a:t>
            </a:r>
            <a:endParaRPr lang="en-US" altLang="ko-KR" sz="2800" dirty="0">
              <a:solidFill>
                <a:srgbClr val="000000"/>
              </a:solidFill>
              <a:latin typeface="+mn-lt"/>
              <a:ea typeface="굴림" pitchFamily="34" charset="-127"/>
              <a:cs typeface="Arial" panose="020B0604020202020204" pitchFamily="34" charset="0"/>
            </a:endParaRPr>
          </a:p>
          <a:p>
            <a:pPr>
              <a:spcBef>
                <a:spcPct val="20000"/>
              </a:spcBef>
              <a:buClr>
                <a:srgbClr val="FFFFFF"/>
              </a:buClr>
            </a:pPr>
            <a:r>
              <a:rPr lang="en-US" altLang="ko-KR" sz="2800" dirty="0" smtClean="0">
                <a:solidFill>
                  <a:srgbClr val="000000"/>
                </a:solidFill>
                <a:latin typeface="+mn-lt"/>
                <a:ea typeface="굴림" pitchFamily="34" charset="-127"/>
                <a:cs typeface="Arial" panose="020B0604020202020204" pitchFamily="34" charset="0"/>
              </a:rPr>
              <a:t>- Soi </a:t>
            </a:r>
            <a:r>
              <a:rPr lang="en-US" altLang="ko-KR" sz="2800" dirty="0">
                <a:solidFill>
                  <a:srgbClr val="000000"/>
                </a:solidFill>
                <a:latin typeface="+mn-lt"/>
                <a:ea typeface="굴림" pitchFamily="34" charset="-127"/>
                <a:cs typeface="Arial" panose="020B0604020202020204" pitchFamily="34" charset="0"/>
              </a:rPr>
              <a:t>buồng tử cung. </a:t>
            </a:r>
          </a:p>
          <a:p>
            <a:pPr>
              <a:spcBef>
                <a:spcPct val="20000"/>
              </a:spcBef>
              <a:buClr>
                <a:srgbClr val="FFFFFF"/>
              </a:buClr>
            </a:pPr>
            <a:r>
              <a:rPr lang="en-US" altLang="ko-KR" sz="2800" dirty="0" smtClean="0">
                <a:solidFill>
                  <a:srgbClr val="000000"/>
                </a:solidFill>
                <a:latin typeface="+mn-lt"/>
                <a:ea typeface="굴림" pitchFamily="34" charset="-127"/>
                <a:cs typeface="Arial" panose="020B0604020202020204" pitchFamily="34" charset="0"/>
              </a:rPr>
              <a:t>- </a:t>
            </a:r>
            <a:r>
              <a:rPr lang="en-US" altLang="ko-KR" sz="2800" dirty="0">
                <a:solidFill>
                  <a:srgbClr val="000000"/>
                </a:solidFill>
                <a:latin typeface="+mn-lt"/>
                <a:ea typeface="굴림" pitchFamily="34" charset="-127"/>
                <a:cs typeface="Arial" panose="020B0604020202020204" pitchFamily="34" charset="0"/>
              </a:rPr>
              <a:t>MRI bụng chậu</a:t>
            </a:r>
            <a:r>
              <a:rPr lang="en-US" altLang="ko-KR" sz="2800" dirty="0" smtClean="0">
                <a:solidFill>
                  <a:srgbClr val="000000"/>
                </a:solidFill>
                <a:latin typeface="+mn-lt"/>
                <a:ea typeface="굴림" pitchFamily="34" charset="-127"/>
                <a:cs typeface="Arial" panose="020B0604020202020204" pitchFamily="34" charset="0"/>
              </a:rPr>
              <a:t>.</a:t>
            </a:r>
            <a:endParaRPr lang="en-US" altLang="ko-KR" sz="2800" dirty="0">
              <a:solidFill>
                <a:srgbClr val="000000"/>
              </a:solidFill>
              <a:latin typeface="+mn-lt"/>
              <a:ea typeface="굴림" pitchFamily="34" charset="-127"/>
              <a:cs typeface="Arial" panose="020B0604020202020204" pitchFamily="34" charset="0"/>
            </a:endParaRPr>
          </a:p>
          <a:p>
            <a:pPr eaLnBrk="1" hangingPunct="1">
              <a:spcBef>
                <a:spcPct val="20000"/>
              </a:spcBef>
              <a:buClr>
                <a:srgbClr val="FFFFFF"/>
              </a:buClr>
              <a:buFont typeface="Wingdings" panose="05000000000000000000" pitchFamily="2" charset="2"/>
              <a:buNone/>
            </a:pPr>
            <a:endParaRPr lang="en-US" altLang="ko-KR" sz="2800" dirty="0">
              <a:solidFill>
                <a:srgbClr val="000000"/>
              </a:solidFill>
              <a:latin typeface="+mn-lt"/>
              <a:ea typeface="굴림" pitchFamily="34" charset="-127"/>
              <a:cs typeface="Arial" panose="020B0604020202020204" pitchFamily="34" charset="0"/>
            </a:endParaRPr>
          </a:p>
        </p:txBody>
      </p:sp>
      <p:sp>
        <p:nvSpPr>
          <p:cNvPr id="43011" name="Rectangle 5"/>
          <p:cNvSpPr txBox="1">
            <a:spLocks noChangeArrowheads="1"/>
          </p:cNvSpPr>
          <p:nvPr/>
        </p:nvSpPr>
        <p:spPr bwMode="gray">
          <a:xfrm>
            <a:off x="502920" y="555534"/>
            <a:ext cx="9532620" cy="1227546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uFillTx/>
                <a:latin typeface="Garamond" panose="02020404030301010803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uFillTx/>
                <a:latin typeface="Garamond" panose="02020404030301010803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uFillTx/>
                <a:latin typeface="Garamond" panose="02020404030301010803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uFillTx/>
                <a:latin typeface="Garamond" panose="02020404030301010803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uFillTx/>
                <a:latin typeface="Garamond" panose="02020404030301010803" pitchFamily="18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uFillTx/>
                <a:latin typeface="Garamond" panose="02020404030301010803" pitchFamily="18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uFillTx/>
                <a:latin typeface="Garamond" panose="02020404030301010803" pitchFamily="18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uFillTx/>
                <a:latin typeface="Garamond" panose="02020404030301010803" pitchFamily="18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uFillTx/>
                <a:latin typeface="Garamond" panose="02020404030301010803" pitchFamily="18" charset="0"/>
              </a:defRPr>
            </a:lvl9pPr>
          </a:lstStyle>
          <a:p>
            <a:pPr algn="ctr" eaLnBrk="1" hangingPunct="1">
              <a:buClr>
                <a:srgbClr val="FFFFFF"/>
              </a:buClr>
            </a:pPr>
            <a:r>
              <a:rPr lang="en-US" altLang="ko-KR" sz="3600" b="1" dirty="0">
                <a:solidFill>
                  <a:schemeClr val="bg1"/>
                </a:solidFill>
                <a:latin typeface="+mn-lt"/>
                <a:ea typeface="굴림" pitchFamily="34" charset="-127"/>
                <a:cs typeface="Arial" panose="020B0604020202020204" pitchFamily="34" charset="0"/>
              </a:rPr>
              <a:t>CẬN LÂM SÀNG : </a:t>
            </a:r>
            <a:r>
              <a:rPr lang="en-US" altLang="ko-KR" sz="3600" b="1" dirty="0" err="1">
                <a:solidFill>
                  <a:schemeClr val="bg1"/>
                </a:solidFill>
                <a:latin typeface="+mn-lt"/>
                <a:ea typeface="굴림" pitchFamily="34" charset="-127"/>
                <a:cs typeface="Arial" panose="020B0604020202020204" pitchFamily="34" charset="0"/>
              </a:rPr>
              <a:t>hỗ</a:t>
            </a:r>
            <a:r>
              <a:rPr lang="en-US" altLang="ko-KR" sz="3600" b="1" dirty="0">
                <a:solidFill>
                  <a:schemeClr val="bg1"/>
                </a:solidFill>
                <a:latin typeface="+mn-lt"/>
                <a:ea typeface="굴림" pitchFamily="34" charset="-127"/>
                <a:cs typeface="Arial" panose="020B0604020202020204" pitchFamily="34" charset="0"/>
              </a:rPr>
              <a:t> </a:t>
            </a:r>
            <a:r>
              <a:rPr lang="en-US" altLang="ko-KR" sz="3600" b="1" dirty="0" err="1">
                <a:solidFill>
                  <a:schemeClr val="bg1"/>
                </a:solidFill>
                <a:latin typeface="+mn-lt"/>
                <a:ea typeface="굴림" pitchFamily="34" charset="-127"/>
                <a:cs typeface="Arial" panose="020B0604020202020204" pitchFamily="34" charset="0"/>
              </a:rPr>
              <a:t>trợ</a:t>
            </a:r>
            <a:r>
              <a:rPr lang="en-US" altLang="ko-KR" sz="3600" b="1" dirty="0">
                <a:solidFill>
                  <a:schemeClr val="bg1"/>
                </a:solidFill>
                <a:latin typeface="+mn-lt"/>
                <a:ea typeface="굴림" pitchFamily="34" charset="-127"/>
                <a:cs typeface="Arial" panose="020B0604020202020204" pitchFamily="34" charset="0"/>
              </a:rPr>
              <a:t> </a:t>
            </a:r>
            <a:r>
              <a:rPr lang="en-US" altLang="ko-KR" sz="3600" b="1" dirty="0" err="1">
                <a:solidFill>
                  <a:schemeClr val="bg1"/>
                </a:solidFill>
                <a:latin typeface="+mn-lt"/>
                <a:ea typeface="굴림" pitchFamily="34" charset="-127"/>
                <a:cs typeface="Arial" panose="020B0604020202020204" pitchFamily="34" charset="0"/>
              </a:rPr>
              <a:t>chẩn</a:t>
            </a:r>
            <a:r>
              <a:rPr lang="en-US" altLang="ko-KR" sz="3600" b="1" dirty="0">
                <a:solidFill>
                  <a:schemeClr val="bg1"/>
                </a:solidFill>
                <a:latin typeface="+mn-lt"/>
                <a:ea typeface="굴림" pitchFamily="34" charset="-127"/>
                <a:cs typeface="Arial" panose="020B0604020202020204" pitchFamily="34" charset="0"/>
              </a:rPr>
              <a:t> </a:t>
            </a:r>
            <a:r>
              <a:rPr lang="en-US" altLang="ko-KR" sz="3600" b="1" dirty="0" err="1">
                <a:solidFill>
                  <a:schemeClr val="bg1"/>
                </a:solidFill>
                <a:latin typeface="+mn-lt"/>
                <a:ea typeface="굴림" pitchFamily="34" charset="-127"/>
                <a:cs typeface="Arial" panose="020B0604020202020204" pitchFamily="34" charset="0"/>
              </a:rPr>
              <a:t>đoán</a:t>
            </a:r>
            <a:r>
              <a:rPr lang="en-US" altLang="ko-KR" sz="3600" b="1" dirty="0">
                <a:solidFill>
                  <a:schemeClr val="bg1"/>
                </a:solidFill>
                <a:latin typeface="+mn-lt"/>
                <a:ea typeface="굴림" pitchFamily="34" charset="-127"/>
                <a:cs typeface="Arial" panose="020B0604020202020204" pitchFamily="34" charset="0"/>
              </a:rPr>
              <a:t> </a:t>
            </a:r>
            <a:r>
              <a:rPr lang="en-US" altLang="ko-KR" sz="3600" b="1" dirty="0" err="1">
                <a:solidFill>
                  <a:schemeClr val="bg1"/>
                </a:solidFill>
                <a:latin typeface="+mn-lt"/>
                <a:ea typeface="굴림" pitchFamily="34" charset="-127"/>
                <a:cs typeface="Arial" panose="020B0604020202020204" pitchFamily="34" charset="0"/>
              </a:rPr>
              <a:t>phân</a:t>
            </a:r>
            <a:r>
              <a:rPr lang="en-US" altLang="ko-KR" sz="3600" b="1" dirty="0">
                <a:solidFill>
                  <a:schemeClr val="bg1"/>
                </a:solidFill>
                <a:latin typeface="+mn-lt"/>
                <a:ea typeface="굴림" pitchFamily="34" charset="-127"/>
                <a:cs typeface="Arial" panose="020B0604020202020204" pitchFamily="34" charset="0"/>
              </a:rPr>
              <a:t> </a:t>
            </a:r>
            <a:r>
              <a:rPr lang="en-US" altLang="ko-KR" sz="3600" b="1" dirty="0" err="1">
                <a:solidFill>
                  <a:schemeClr val="bg1"/>
                </a:solidFill>
                <a:latin typeface="+mn-lt"/>
                <a:ea typeface="굴림" pitchFamily="34" charset="-127"/>
                <a:cs typeface="Arial" panose="020B0604020202020204" pitchFamily="34" charset="0"/>
              </a:rPr>
              <a:t>biệt</a:t>
            </a:r>
            <a:r>
              <a:rPr lang="en-US" altLang="ko-KR" sz="3600" b="1" dirty="0">
                <a:solidFill>
                  <a:schemeClr val="bg1"/>
                </a:solidFill>
                <a:latin typeface="+mn-lt"/>
                <a:ea typeface="굴림" pitchFamily="34" charset="-127"/>
                <a:cs typeface="Arial" panose="020B0604020202020204" pitchFamily="34" charset="0"/>
              </a:rPr>
              <a:t> </a:t>
            </a:r>
            <a:r>
              <a:rPr lang="en-US" altLang="ko-KR" sz="3600" b="1" dirty="0" err="1">
                <a:solidFill>
                  <a:schemeClr val="bg1"/>
                </a:solidFill>
                <a:latin typeface="+mn-lt"/>
                <a:ea typeface="굴림" pitchFamily="34" charset="-127"/>
                <a:cs typeface="Arial" panose="020B0604020202020204" pitchFamily="34" charset="0"/>
              </a:rPr>
              <a:t>các</a:t>
            </a:r>
            <a:r>
              <a:rPr lang="en-US" altLang="ko-KR" sz="3600" b="1" dirty="0">
                <a:solidFill>
                  <a:schemeClr val="bg1"/>
                </a:solidFill>
                <a:latin typeface="+mn-lt"/>
                <a:ea typeface="굴림" pitchFamily="34" charset="-127"/>
                <a:cs typeface="Arial" panose="020B0604020202020204" pitchFamily="34" charset="0"/>
              </a:rPr>
              <a:t> u </a:t>
            </a:r>
            <a:r>
              <a:rPr lang="en-US" altLang="ko-KR" sz="3600" b="1" dirty="0" err="1">
                <a:solidFill>
                  <a:schemeClr val="bg1"/>
                </a:solidFill>
                <a:latin typeface="+mn-lt"/>
                <a:ea typeface="굴림" pitchFamily="34" charset="-127"/>
                <a:cs typeface="Arial" panose="020B0604020202020204" pitchFamily="34" charset="0"/>
              </a:rPr>
              <a:t>lành</a:t>
            </a:r>
            <a:r>
              <a:rPr lang="en-US" altLang="ko-KR" sz="3600" b="1" dirty="0">
                <a:solidFill>
                  <a:schemeClr val="bg1"/>
                </a:solidFill>
                <a:latin typeface="+mn-lt"/>
                <a:ea typeface="굴림" pitchFamily="34" charset="-127"/>
                <a:cs typeface="Arial" panose="020B0604020202020204" pitchFamily="34" charset="0"/>
              </a:rPr>
              <a:t> </a:t>
            </a:r>
            <a:r>
              <a:rPr lang="en-US" altLang="ko-KR" sz="3600" b="1" dirty="0" err="1">
                <a:solidFill>
                  <a:schemeClr val="bg1"/>
                </a:solidFill>
                <a:latin typeface="+mn-lt"/>
                <a:ea typeface="굴림" pitchFamily="34" charset="-127"/>
                <a:cs typeface="Arial" panose="020B0604020202020204" pitchFamily="34" charset="0"/>
              </a:rPr>
              <a:t>tính</a:t>
            </a:r>
            <a:r>
              <a:rPr lang="en-US" altLang="ko-KR" sz="3600" b="1" dirty="0">
                <a:solidFill>
                  <a:schemeClr val="bg1"/>
                </a:solidFill>
                <a:latin typeface="+mn-lt"/>
                <a:ea typeface="굴림" pitchFamily="34" charset="-127"/>
                <a:cs typeface="Arial" panose="020B0604020202020204" pitchFamily="34" charset="0"/>
              </a:rPr>
              <a:t> </a:t>
            </a:r>
            <a:r>
              <a:rPr lang="en-US" altLang="ko-KR" sz="3600" b="1" dirty="0" err="1">
                <a:solidFill>
                  <a:schemeClr val="bg1"/>
                </a:solidFill>
                <a:latin typeface="+mn-lt"/>
                <a:ea typeface="굴림" pitchFamily="34" charset="-127"/>
                <a:cs typeface="Arial" panose="020B0604020202020204" pitchFamily="34" charset="0"/>
              </a:rPr>
              <a:t>của</a:t>
            </a:r>
            <a:r>
              <a:rPr lang="en-US" altLang="ko-KR" sz="3600" b="1" dirty="0">
                <a:solidFill>
                  <a:schemeClr val="bg1"/>
                </a:solidFill>
                <a:latin typeface="+mn-lt"/>
                <a:ea typeface="굴림" pitchFamily="34" charset="-127"/>
                <a:cs typeface="Arial" panose="020B0604020202020204" pitchFamily="34" charset="0"/>
              </a:rPr>
              <a:t> </a:t>
            </a:r>
            <a:r>
              <a:rPr lang="en-US" altLang="ko-KR" sz="3600" b="1" dirty="0" err="1">
                <a:solidFill>
                  <a:schemeClr val="bg1"/>
                </a:solidFill>
                <a:latin typeface="+mn-lt"/>
                <a:ea typeface="굴림" pitchFamily="34" charset="-127"/>
                <a:cs typeface="Arial" panose="020B0604020202020204" pitchFamily="34" charset="0"/>
              </a:rPr>
              <a:t>tử</a:t>
            </a:r>
            <a:r>
              <a:rPr lang="en-US" altLang="ko-KR" sz="3600" b="1" dirty="0">
                <a:solidFill>
                  <a:schemeClr val="bg1"/>
                </a:solidFill>
                <a:latin typeface="+mn-lt"/>
                <a:ea typeface="굴림" pitchFamily="34" charset="-127"/>
                <a:cs typeface="Arial" panose="020B0604020202020204" pitchFamily="34" charset="0"/>
              </a:rPr>
              <a:t> </a:t>
            </a:r>
            <a:r>
              <a:rPr lang="en-US" altLang="ko-KR" sz="3600" b="1" dirty="0" err="1">
                <a:solidFill>
                  <a:schemeClr val="bg1"/>
                </a:solidFill>
                <a:latin typeface="+mn-lt"/>
                <a:ea typeface="굴림" pitchFamily="34" charset="-127"/>
                <a:cs typeface="Arial" panose="020B0604020202020204" pitchFamily="34" charset="0"/>
              </a:rPr>
              <a:t>cung</a:t>
            </a:r>
            <a:endParaRPr lang="en-US" altLang="ko-KR" sz="3600" b="1" dirty="0">
              <a:solidFill>
                <a:schemeClr val="bg1"/>
              </a:solidFill>
              <a:latin typeface="+mn-lt"/>
              <a:ea typeface="굴림" pitchFamily="34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224567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16095"/>
            <a:ext cx="8761413" cy="706964"/>
          </a:xfrm>
        </p:spPr>
        <p:txBody>
          <a:bodyPr/>
          <a:lstStyle/>
          <a:p>
            <a:r>
              <a:rPr lang="en-US" altLang="ko-KR" sz="4000" b="1" dirty="0">
                <a:solidFill>
                  <a:schemeClr val="bg1"/>
                </a:solidFill>
                <a:ea typeface="굴림" pitchFamily="34" charset="-127"/>
                <a:cs typeface="Times New Roman" panose="02020603050405020304" pitchFamily="18" charset="0"/>
              </a:rPr>
              <a:t>Siêu âm thang xám </a:t>
            </a:r>
            <a:br>
              <a:rPr lang="en-US" altLang="ko-KR" sz="4000" b="1" dirty="0">
                <a:solidFill>
                  <a:schemeClr val="bg1"/>
                </a:solidFill>
                <a:ea typeface="굴림" pitchFamily="34" charset="-127"/>
                <a:cs typeface="Times New Roman" panose="02020603050405020304" pitchFamily="18" charset="0"/>
              </a:rPr>
            </a:br>
            <a:endParaRPr lang="vi-VN" sz="4000" dirty="0">
              <a:solidFill>
                <a:schemeClr val="bg1"/>
              </a:solidFill>
            </a:endParaRPr>
          </a:p>
        </p:txBody>
      </p:sp>
      <p:pic>
        <p:nvPicPr>
          <p:cNvPr id="5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1" y="2011680"/>
            <a:ext cx="4359844" cy="4533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5284589" y="2306956"/>
            <a:ext cx="6896100" cy="28500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85763" indent="-385763">
              <a:spcBef>
                <a:spcPct val="20000"/>
              </a:spcBef>
              <a:buClr>
                <a:schemeClr val="tx1"/>
              </a:buClr>
              <a:buFont typeface="+mj-lt"/>
              <a:buAutoNum type="arabicPeriod"/>
              <a:defRPr>
                <a:uFillTx/>
              </a:defRPr>
            </a:pPr>
            <a:r>
              <a:rPr lang="en-US" altLang="ko-KR" sz="3200" dirty="0">
                <a:solidFill>
                  <a:srgbClr val="000000"/>
                </a:solidFill>
                <a:ea typeface="굴림" pitchFamily="34" charset="-127"/>
                <a:cs typeface="Times New Roman" panose="02020603050405020304" pitchFamily="18" charset="0"/>
              </a:rPr>
              <a:t>Hình ảnh điển hình UXTC:</a:t>
            </a:r>
          </a:p>
          <a:p>
            <a:pPr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>
                <a:uFillTx/>
              </a:defRPr>
            </a:pPr>
            <a:r>
              <a:rPr lang="en-US" altLang="ko-KR" sz="3200" dirty="0" smtClean="0">
                <a:solidFill>
                  <a:srgbClr val="000000"/>
                </a:solidFill>
                <a:ea typeface="굴림" pitchFamily="34" charset="-127"/>
                <a:cs typeface="Times New Roman" panose="02020603050405020304" pitchFamily="18" charset="0"/>
              </a:rPr>
              <a:t> </a:t>
            </a:r>
            <a:r>
              <a:rPr lang="en-US" altLang="ko-KR" sz="3200" dirty="0" smtClean="0">
                <a:solidFill>
                  <a:srgbClr val="000000"/>
                </a:solidFill>
                <a:ea typeface="굴림" pitchFamily="34" charset="-127"/>
                <a:cs typeface="Times New Roman" panose="02020603050405020304" pitchFamily="18" charset="0"/>
              </a:rPr>
              <a:t>Khối </a:t>
            </a:r>
            <a:r>
              <a:rPr lang="en-US" altLang="ko-KR" sz="3200" dirty="0">
                <a:solidFill>
                  <a:srgbClr val="000000"/>
                </a:solidFill>
                <a:ea typeface="굴림" pitchFamily="34" charset="-127"/>
                <a:cs typeface="Times New Roman" panose="02020603050405020304" pitchFamily="18" charset="0"/>
              </a:rPr>
              <a:t>hồi âm </a:t>
            </a:r>
            <a:r>
              <a:rPr lang="en-US" altLang="ko-KR" sz="3200" dirty="0" smtClean="0">
                <a:solidFill>
                  <a:srgbClr val="000000"/>
                </a:solidFill>
                <a:ea typeface="굴림" pitchFamily="34" charset="-127"/>
                <a:cs typeface="Times New Roman" panose="02020603050405020304" pitchFamily="18" charset="0"/>
              </a:rPr>
              <a:t>kém, khá </a:t>
            </a:r>
            <a:r>
              <a:rPr lang="vi-VN" altLang="ko-KR" sz="3200" dirty="0" smtClean="0">
                <a:solidFill>
                  <a:srgbClr val="000000"/>
                </a:solidFill>
                <a:ea typeface="굴림" pitchFamily="34" charset="-127"/>
                <a:cs typeface="Times New Roman" panose="02020603050405020304" pitchFamily="18" charset="0"/>
              </a:rPr>
              <a:t>đồ</a:t>
            </a:r>
            <a:r>
              <a:rPr lang="en-US" altLang="ko-KR" sz="3200" dirty="0">
                <a:solidFill>
                  <a:srgbClr val="000000"/>
                </a:solidFill>
                <a:ea typeface="굴림" pitchFamily="34" charset="-127"/>
                <a:cs typeface="Times New Roman" panose="02020603050405020304" pitchFamily="18" charset="0"/>
              </a:rPr>
              <a:t>ng nhất.</a:t>
            </a:r>
          </a:p>
          <a:p>
            <a:pPr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>
                <a:uFillTx/>
              </a:defRPr>
            </a:pPr>
            <a:r>
              <a:rPr lang="en-US" altLang="ko-KR" sz="3200" dirty="0" smtClean="0">
                <a:solidFill>
                  <a:srgbClr val="000000"/>
                </a:solidFill>
                <a:ea typeface="굴림" pitchFamily="34" charset="-127"/>
                <a:cs typeface="Times New Roman" panose="02020603050405020304" pitchFamily="18" charset="0"/>
              </a:rPr>
              <a:t> Giảm </a:t>
            </a:r>
            <a:r>
              <a:rPr lang="en-US" altLang="ko-KR" sz="3200" dirty="0">
                <a:solidFill>
                  <a:srgbClr val="000000"/>
                </a:solidFill>
                <a:ea typeface="굴림" pitchFamily="34" charset="-127"/>
                <a:cs typeface="Times New Roman" panose="02020603050405020304" pitchFamily="18" charset="0"/>
              </a:rPr>
              <a:t>âm phía sau.</a:t>
            </a:r>
          </a:p>
          <a:p>
            <a:pPr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>
                <a:uFillTx/>
              </a:defRPr>
            </a:pPr>
            <a:r>
              <a:rPr lang="en-US" altLang="ko-KR" sz="3200" dirty="0" smtClean="0">
                <a:solidFill>
                  <a:srgbClr val="000000"/>
                </a:solidFill>
                <a:ea typeface="굴림" pitchFamily="34" charset="-127"/>
                <a:cs typeface="Times New Roman" panose="02020603050405020304" pitchFamily="18" charset="0"/>
              </a:rPr>
              <a:t> Giới </a:t>
            </a:r>
            <a:r>
              <a:rPr lang="en-US" altLang="ko-KR" sz="3200" dirty="0">
                <a:solidFill>
                  <a:srgbClr val="000000"/>
                </a:solidFill>
                <a:ea typeface="굴림" pitchFamily="34" charset="-127"/>
                <a:cs typeface="Times New Roman" panose="02020603050405020304" pitchFamily="18" charset="0"/>
              </a:rPr>
              <a:t>hạn rõ, phân biệt mô xung quanh.</a:t>
            </a:r>
            <a:endParaRPr lang="vi-VN" sz="3200" dirty="0"/>
          </a:p>
        </p:txBody>
      </p:sp>
      <p:sp>
        <p:nvSpPr>
          <p:cNvPr id="3" name="Rectangle 2"/>
          <p:cNvSpPr/>
          <p:nvPr/>
        </p:nvSpPr>
        <p:spPr>
          <a:xfrm>
            <a:off x="5284589" y="5422208"/>
            <a:ext cx="687732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/>
              <a:t>- Vôi </a:t>
            </a:r>
            <a:r>
              <a:rPr lang="en-US" sz="3200" dirty="0"/>
              <a:t>hóa thường gặp, hoặc trong u hoặc tạo một viền quanh u.</a:t>
            </a:r>
            <a:endParaRPr lang="vi-VN" sz="3200" dirty="0"/>
          </a:p>
        </p:txBody>
      </p:sp>
    </p:spTree>
    <p:extLst>
      <p:ext uri="{BB962C8B-B14F-4D97-AF65-F5344CB8AC3E}">
        <p14:creationId xmlns:p14="http://schemas.microsoft.com/office/powerpoint/2010/main" val="123218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460" y="2377440"/>
            <a:ext cx="11704320" cy="640080"/>
          </a:xfrm>
        </p:spPr>
        <p:txBody>
          <a:bodyPr>
            <a:normAutofit lnSpcReduction="10000"/>
          </a:bodyPr>
          <a:lstStyle/>
          <a:p>
            <a:pPr marL="0" indent="0">
              <a:spcBef>
                <a:spcPct val="20000"/>
              </a:spcBef>
              <a:buClr>
                <a:schemeClr val="tx1"/>
              </a:buClr>
              <a:buNone/>
              <a:defRPr>
                <a:uFillTx/>
              </a:defRPr>
            </a:pPr>
            <a:r>
              <a:rPr lang="en-US" altLang="ko-KR" sz="4000" b="1" dirty="0" smtClean="0">
                <a:solidFill>
                  <a:schemeClr val="accent5">
                    <a:lumMod val="75000"/>
                  </a:schemeClr>
                </a:solidFill>
                <a:ea typeface="굴림" pitchFamily="34" charset="-127"/>
                <a:cs typeface="Times New Roman" panose="02020603050405020304" pitchFamily="18" charset="0"/>
              </a:rPr>
              <a:t>                     Khối </a:t>
            </a:r>
            <a:r>
              <a:rPr lang="en-US" altLang="ko-KR" sz="4000" b="1" dirty="0">
                <a:solidFill>
                  <a:schemeClr val="accent5">
                    <a:lumMod val="75000"/>
                  </a:schemeClr>
                </a:solidFill>
                <a:ea typeface="굴림" pitchFamily="34" charset="-127"/>
                <a:cs typeface="Times New Roman" panose="02020603050405020304" pitchFamily="18" charset="0"/>
              </a:rPr>
              <a:t>echo hỗn </a:t>
            </a:r>
            <a:r>
              <a:rPr lang="en-US" altLang="ko-KR" sz="4000" b="1" dirty="0" smtClean="0">
                <a:solidFill>
                  <a:schemeClr val="accent5">
                    <a:lumMod val="75000"/>
                  </a:schemeClr>
                </a:solidFill>
                <a:ea typeface="굴림" pitchFamily="34" charset="-127"/>
                <a:cs typeface="Times New Roman" panose="02020603050405020304" pitchFamily="18" charset="0"/>
              </a:rPr>
              <a:t>hợp ?</a:t>
            </a:r>
            <a:endParaRPr lang="en-US" altLang="ko-KR" sz="4000" b="1" dirty="0">
              <a:solidFill>
                <a:schemeClr val="accent5">
                  <a:lumMod val="75000"/>
                </a:schemeClr>
              </a:solidFill>
              <a:ea typeface="굴림" pitchFamily="34" charset="-127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51460" y="3086100"/>
            <a:ext cx="11940540" cy="22590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20000"/>
              </a:spcBef>
              <a:buClr>
                <a:schemeClr val="tx1"/>
              </a:buClr>
              <a:defRPr>
                <a:uFillTx/>
              </a:defRPr>
            </a:pPr>
            <a:r>
              <a:rPr lang="en-US" altLang="ko-KR" sz="3200" dirty="0" smtClean="0">
                <a:solidFill>
                  <a:srgbClr val="000000"/>
                </a:solidFill>
                <a:ea typeface="굴림" pitchFamily="34" charset="-127"/>
                <a:cs typeface="Times New Roman" panose="02020603050405020304" pitchFamily="18" charset="0"/>
              </a:rPr>
              <a:t>- Khả </a:t>
            </a:r>
            <a:r>
              <a:rPr lang="en-US" altLang="ko-KR" sz="3200" dirty="0">
                <a:solidFill>
                  <a:srgbClr val="000000"/>
                </a:solidFill>
                <a:ea typeface="굴림" pitchFamily="34" charset="-127"/>
                <a:cs typeface="Times New Roman" panose="02020603050405020304" pitchFamily="18" charset="0"/>
              </a:rPr>
              <a:t>n</a:t>
            </a:r>
            <a:r>
              <a:rPr lang="vi-VN" altLang="ko-KR" sz="3200" dirty="0">
                <a:solidFill>
                  <a:srgbClr val="000000"/>
                </a:solidFill>
                <a:ea typeface="굴림" pitchFamily="34" charset="-127"/>
                <a:cs typeface="Times New Roman" panose="02020603050405020304" pitchFamily="18" charset="0"/>
              </a:rPr>
              <a:t>ă</a:t>
            </a:r>
            <a:r>
              <a:rPr lang="en-US" altLang="ko-KR" sz="3200" dirty="0">
                <a:solidFill>
                  <a:srgbClr val="000000"/>
                </a:solidFill>
                <a:ea typeface="굴림" pitchFamily="34" charset="-127"/>
                <a:cs typeface="Times New Roman" panose="02020603050405020304" pitchFamily="18" charset="0"/>
              </a:rPr>
              <a:t>ng là UXTC hoại tử trung tâm, viêm dính </a:t>
            </a:r>
            <a:r>
              <a:rPr lang="en-US" altLang="ko-KR" sz="3200" dirty="0" smtClean="0">
                <a:solidFill>
                  <a:srgbClr val="000000"/>
                </a:solidFill>
                <a:ea typeface="굴림" pitchFamily="34" charset="-127"/>
                <a:cs typeface="Times New Roman" panose="02020603050405020304" pitchFamily="18" charset="0"/>
              </a:rPr>
              <a:t>xung quanh.</a:t>
            </a:r>
          </a:p>
          <a:p>
            <a:pPr>
              <a:spcBef>
                <a:spcPct val="20000"/>
              </a:spcBef>
              <a:buClr>
                <a:schemeClr val="tx1"/>
              </a:buClr>
              <a:defRPr>
                <a:uFillTx/>
              </a:defRPr>
            </a:pPr>
            <a:r>
              <a:rPr lang="en-US" altLang="ko-KR" sz="3200" dirty="0" smtClean="0">
                <a:solidFill>
                  <a:schemeClr val="accent2">
                    <a:lumMod val="75000"/>
                  </a:schemeClr>
                </a:solidFill>
                <a:ea typeface="굴림" pitchFamily="34" charset="-127"/>
                <a:cs typeface="Times New Roman" panose="02020603050405020304" pitchFamily="18" charset="0"/>
              </a:rPr>
              <a:t>- </a:t>
            </a:r>
            <a:r>
              <a:rPr lang="en-US" altLang="ko-KR" sz="3200" dirty="0" err="1" smtClean="0">
                <a:solidFill>
                  <a:schemeClr val="accent2">
                    <a:lumMod val="75000"/>
                  </a:schemeClr>
                </a:solidFill>
                <a:ea typeface="굴림" pitchFamily="34" charset="-127"/>
                <a:cs typeface="Times New Roman" panose="02020603050405020304" pitchFamily="18" charset="0"/>
              </a:rPr>
              <a:t>Adenomyosis</a:t>
            </a:r>
            <a:r>
              <a:rPr lang="en-US" altLang="ko-KR" sz="3200" dirty="0">
                <a:solidFill>
                  <a:srgbClr val="000000"/>
                </a:solidFill>
                <a:ea typeface="굴림" pitchFamily="34" charset="-127"/>
                <a:cs typeface="Times New Roman" panose="02020603050405020304" pitchFamily="18" charset="0"/>
              </a:rPr>
              <a:t>: # UXTC; giới hạn không rõ, dạng sọc </a:t>
            </a:r>
            <a:r>
              <a:rPr lang="en-US" altLang="ko-KR" sz="3200" dirty="0" smtClean="0">
                <a:solidFill>
                  <a:srgbClr val="000000"/>
                </a:solidFill>
                <a:ea typeface="굴림" pitchFamily="34" charset="-127"/>
                <a:cs typeface="Times New Roman" panose="02020603050405020304" pitchFamily="18" charset="0"/>
              </a:rPr>
              <a:t>dưa ở phía </a:t>
            </a:r>
            <a:r>
              <a:rPr lang="en-US" altLang="ko-KR" sz="3200" dirty="0" smtClean="0">
                <a:solidFill>
                  <a:srgbClr val="000000"/>
                </a:solidFill>
                <a:ea typeface="굴림" pitchFamily="34" charset="-127"/>
                <a:cs typeface="Times New Roman" panose="02020603050405020304" pitchFamily="18" charset="0"/>
              </a:rPr>
              <a:t>sau.</a:t>
            </a:r>
            <a:endParaRPr lang="en-US" altLang="ko-KR" sz="3200" dirty="0">
              <a:solidFill>
                <a:srgbClr val="000000"/>
              </a:solidFill>
              <a:ea typeface="굴림" pitchFamily="34" charset="-127"/>
              <a:cs typeface="Times New Roman" panose="02020603050405020304" pitchFamily="18" charset="0"/>
            </a:endParaRPr>
          </a:p>
          <a:p>
            <a:pPr>
              <a:spcBef>
                <a:spcPct val="20000"/>
              </a:spcBef>
              <a:buClr>
                <a:schemeClr val="tx1"/>
              </a:buClr>
              <a:defRPr>
                <a:uFillTx/>
              </a:defRPr>
            </a:pPr>
            <a:r>
              <a:rPr lang="en-US" altLang="ko-KR" sz="3200" dirty="0" smtClean="0">
                <a:solidFill>
                  <a:schemeClr val="accent2">
                    <a:lumMod val="75000"/>
                  </a:schemeClr>
                </a:solidFill>
                <a:ea typeface="굴림" pitchFamily="34" charset="-127"/>
                <a:cs typeface="Times New Roman" panose="02020603050405020304" pitchFamily="18" charset="0"/>
              </a:rPr>
              <a:t>- </a:t>
            </a:r>
            <a:r>
              <a:rPr lang="en-US" altLang="ko-KR" sz="3200" dirty="0" err="1" smtClean="0">
                <a:solidFill>
                  <a:schemeClr val="accent2">
                    <a:lumMod val="75000"/>
                  </a:schemeClr>
                </a:solidFill>
                <a:ea typeface="굴림" pitchFamily="34" charset="-127"/>
                <a:cs typeface="Times New Roman" panose="02020603050405020304" pitchFamily="18" charset="0"/>
              </a:rPr>
              <a:t>Leicomyosarcoma</a:t>
            </a:r>
            <a:r>
              <a:rPr lang="en-US" altLang="ko-KR" sz="3200" dirty="0">
                <a:solidFill>
                  <a:srgbClr val="000000"/>
                </a:solidFill>
                <a:ea typeface="굴림" pitchFamily="34" charset="-127"/>
                <a:cs typeface="Times New Roman" panose="02020603050405020304" pitchFamily="18" charset="0"/>
              </a:rPr>
              <a:t>: </a:t>
            </a:r>
            <a:r>
              <a:rPr lang="en-US" altLang="ko-KR" sz="3200" dirty="0" smtClean="0">
                <a:solidFill>
                  <a:srgbClr val="000000"/>
                </a:solidFill>
                <a:ea typeface="굴림" pitchFamily="34" charset="-127"/>
                <a:cs typeface="Times New Roman" panose="02020603050405020304" pitchFamily="18" charset="0"/>
              </a:rPr>
              <a:t>không </a:t>
            </a:r>
            <a:r>
              <a:rPr lang="en-US" altLang="ko-KR" sz="3200" dirty="0">
                <a:solidFill>
                  <a:srgbClr val="000000"/>
                </a:solidFill>
                <a:ea typeface="굴림" pitchFamily="34" charset="-127"/>
                <a:cs typeface="Times New Roman" panose="02020603050405020304" pitchFamily="18" charset="0"/>
              </a:rPr>
              <a:t>thể phân biệt với </a:t>
            </a:r>
            <a:r>
              <a:rPr lang="en-US" altLang="ko-KR" sz="3200" dirty="0" smtClean="0">
                <a:solidFill>
                  <a:srgbClr val="000000"/>
                </a:solidFill>
                <a:ea typeface="굴림" pitchFamily="34" charset="-127"/>
                <a:cs typeface="Times New Roman" panose="02020603050405020304" pitchFamily="18" charset="0"/>
              </a:rPr>
              <a:t>UXTC</a:t>
            </a:r>
            <a:endParaRPr lang="vi-VN" sz="3200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54954" y="916095"/>
            <a:ext cx="8761413" cy="706964"/>
          </a:xfrm>
        </p:spPr>
        <p:txBody>
          <a:bodyPr/>
          <a:lstStyle/>
          <a:p>
            <a:r>
              <a:rPr lang="en-US" altLang="ko-KR" sz="4000" b="1" dirty="0">
                <a:solidFill>
                  <a:schemeClr val="bg1"/>
                </a:solidFill>
                <a:ea typeface="굴림" pitchFamily="34" charset="-127"/>
                <a:cs typeface="Times New Roman" panose="02020603050405020304" pitchFamily="18" charset="0"/>
              </a:rPr>
              <a:t>Siêu âm thang xám </a:t>
            </a:r>
            <a:br>
              <a:rPr lang="en-US" altLang="ko-KR" sz="4000" b="1" dirty="0">
                <a:solidFill>
                  <a:schemeClr val="bg1"/>
                </a:solidFill>
                <a:ea typeface="굴림" pitchFamily="34" charset="-127"/>
                <a:cs typeface="Times New Roman" panose="02020603050405020304" pitchFamily="18" charset="0"/>
              </a:rPr>
            </a:br>
            <a:endParaRPr lang="vi-VN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9274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42658" y="122857"/>
            <a:ext cx="7544241" cy="661228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06634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CÁC BỆNH LÝ LIÊN QUAN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" y="2603500"/>
            <a:ext cx="9500553" cy="341630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U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xơ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c</a:t>
            </a:r>
            <a:r>
              <a:rPr lang="vi-VN" sz="2800" dirty="0">
                <a:latin typeface="Arial" panose="020B0604020202020204" pitchFamily="34" charset="0"/>
                <a:cs typeface="Arial" panose="020B0604020202020204" pitchFamily="34" charset="0"/>
              </a:rPr>
              <a:t>ơ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tử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cung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Adenomyoma</a:t>
            </a:r>
          </a:p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Leiomyosarcoma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823605" y="1346201"/>
            <a:ext cx="2875360" cy="3300413"/>
          </a:xfrm>
          <a:prstGeom prst="rect">
            <a:avLst/>
          </a:prstGeom>
          <a:noFill/>
          <a:ln>
            <a:noFill/>
          </a:ln>
        </p:spPr>
      </p:pic>
      <p:sp>
        <p:nvSpPr>
          <p:cNvPr id="49155" name="TextBox 7"/>
          <p:cNvSpPr txBox="1">
            <a:spLocks noChangeArrowheads="1"/>
          </p:cNvSpPr>
          <p:nvPr/>
        </p:nvSpPr>
        <p:spPr bwMode="auto">
          <a:xfrm>
            <a:off x="4529819" y="4850084"/>
            <a:ext cx="4960012" cy="707886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uFillTx/>
                <a:latin typeface="Garamond" panose="02020404030301010803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uFillTx/>
                <a:latin typeface="Garamond" panose="02020404030301010803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uFillTx/>
                <a:latin typeface="Garamond" panose="02020404030301010803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uFillTx/>
                <a:latin typeface="Garamond" panose="02020404030301010803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uFillTx/>
                <a:latin typeface="Garamond" panose="02020404030301010803" pitchFamily="18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uFillTx/>
                <a:latin typeface="Garamond" panose="02020404030301010803" pitchFamily="18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uFillTx/>
                <a:latin typeface="Garamond" panose="02020404030301010803" pitchFamily="18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uFillTx/>
                <a:latin typeface="Garamond" panose="02020404030301010803" pitchFamily="18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uFillTx/>
                <a:latin typeface="Garamond" panose="02020404030301010803" pitchFamily="18" charset="0"/>
              </a:defRPr>
            </a:lvl9pPr>
          </a:lstStyle>
          <a:p>
            <a:pPr algn="ctr"/>
            <a:r>
              <a:rPr lang="vi-VN" altLang="en-US" sz="2000" i="1" dirty="0">
                <a:solidFill>
                  <a:schemeClr val="tx2">
                    <a:lumMod val="60000"/>
                    <a:lumOff val="40000"/>
                  </a:schemeClr>
                </a:solidFill>
                <a:latin typeface="Century Gothic (Headings)"/>
              </a:rPr>
              <a:t>U xơ cơ tử cung dưới niêm mạc lâm sàng </a:t>
            </a:r>
            <a:endParaRPr lang="en-US" altLang="en-US" sz="2000" i="1" dirty="0">
              <a:solidFill>
                <a:schemeClr val="tx2">
                  <a:lumMod val="60000"/>
                  <a:lumOff val="40000"/>
                </a:schemeClr>
              </a:solidFill>
              <a:latin typeface="Century Gothic (Headings)"/>
            </a:endParaRPr>
          </a:p>
          <a:p>
            <a:pPr algn="ctr"/>
            <a:r>
              <a:rPr lang="vi-VN" altLang="en-US" sz="2000" i="1" dirty="0">
                <a:solidFill>
                  <a:schemeClr val="tx2">
                    <a:lumMod val="60000"/>
                    <a:lumOff val="40000"/>
                  </a:schemeClr>
                </a:solidFill>
                <a:latin typeface="Century Gothic (Headings)"/>
              </a:rPr>
              <a:t>thường gây rong kinh, rong huyết</a:t>
            </a:r>
            <a:endParaRPr lang="en-US" altLang="en-US" sz="2000" dirty="0">
              <a:solidFill>
                <a:schemeClr val="tx2">
                  <a:lumMod val="60000"/>
                  <a:lumOff val="40000"/>
                </a:schemeClr>
              </a:solidFill>
              <a:latin typeface="Century Gothic (Headings)"/>
            </a:endParaRPr>
          </a:p>
        </p:txBody>
      </p:sp>
      <p:pic>
        <p:nvPicPr>
          <p:cNvPr id="49156" name="Picture 8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90530" y="1346202"/>
            <a:ext cx="2684860" cy="3300413"/>
          </a:xfrm>
          <a:prstGeom prst="rect">
            <a:avLst/>
          </a:prstGeom>
          <a:noFill/>
          <a:ln>
            <a:noFill/>
          </a:ln>
        </p:spPr>
      </p:pic>
      <p:sp>
        <p:nvSpPr>
          <p:cNvPr id="49157" name="TextBox 9"/>
          <p:cNvSpPr txBox="1">
            <a:spLocks noChangeArrowheads="1"/>
          </p:cNvSpPr>
          <p:nvPr/>
        </p:nvSpPr>
        <p:spPr bwMode="auto">
          <a:xfrm>
            <a:off x="2437072" y="4825183"/>
            <a:ext cx="1654620" cy="40011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uFillTx/>
                <a:latin typeface="Garamond" panose="02020404030301010803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uFillTx/>
                <a:latin typeface="Garamond" panose="02020404030301010803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uFillTx/>
                <a:latin typeface="Garamond" panose="02020404030301010803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uFillTx/>
                <a:latin typeface="Garamond" panose="02020404030301010803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uFillTx/>
                <a:latin typeface="Garamond" panose="02020404030301010803" pitchFamily="18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uFillTx/>
                <a:latin typeface="Garamond" panose="02020404030301010803" pitchFamily="18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uFillTx/>
                <a:latin typeface="Garamond" panose="02020404030301010803" pitchFamily="18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uFillTx/>
                <a:latin typeface="Garamond" panose="02020404030301010803" pitchFamily="18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uFillTx/>
                <a:latin typeface="Garamond" panose="02020404030301010803" pitchFamily="18" charset="0"/>
              </a:defRPr>
            </a:lvl9pPr>
          </a:lstStyle>
          <a:p>
            <a:pPr algn="ctr"/>
            <a:r>
              <a:rPr lang="en-US" altLang="en-US" sz="2000" i="1" dirty="0">
                <a:solidFill>
                  <a:schemeClr val="tx2">
                    <a:lumMod val="60000"/>
                    <a:lumOff val="40000"/>
                  </a:schemeClr>
                </a:solidFill>
                <a:latin typeface="Century Gothic (Headings)"/>
                <a:cs typeface="Arial" panose="020B0604020202020204" pitchFamily="34" charset="0"/>
              </a:rPr>
              <a:t>U xơ tử cung</a:t>
            </a:r>
          </a:p>
        </p:txBody>
      </p:sp>
    </p:spTree>
    <p:extLst>
      <p:ext uri="{BB962C8B-B14F-4D97-AF65-F5344CB8AC3E}">
        <p14:creationId xmlns:p14="http://schemas.microsoft.com/office/powerpoint/2010/main" val="666251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26602" y="1135519"/>
            <a:ext cx="3048000" cy="3330575"/>
          </a:xfrm>
          <a:prstGeom prst="rect">
            <a:avLst/>
          </a:prstGeom>
          <a:noFill/>
          <a:ln>
            <a:noFill/>
          </a:ln>
        </p:spPr>
      </p:pic>
      <p:sp>
        <p:nvSpPr>
          <p:cNvPr id="50179" name="TextBox 3"/>
          <p:cNvSpPr txBox="1">
            <a:spLocks noChangeArrowheads="1"/>
          </p:cNvSpPr>
          <p:nvPr/>
        </p:nvSpPr>
        <p:spPr bwMode="auto">
          <a:xfrm>
            <a:off x="1440180" y="4563294"/>
            <a:ext cx="3771747" cy="1015663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uFillTx/>
                <a:latin typeface="Garamond" panose="02020404030301010803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uFillTx/>
                <a:latin typeface="Garamond" panose="02020404030301010803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uFillTx/>
                <a:latin typeface="Garamond" panose="02020404030301010803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uFillTx/>
                <a:latin typeface="Garamond" panose="02020404030301010803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uFillTx/>
                <a:latin typeface="Garamond" panose="02020404030301010803" pitchFamily="18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uFillTx/>
                <a:latin typeface="Garamond" panose="02020404030301010803" pitchFamily="18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uFillTx/>
                <a:latin typeface="Garamond" panose="02020404030301010803" pitchFamily="18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uFillTx/>
                <a:latin typeface="Garamond" panose="02020404030301010803" pitchFamily="18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uFillTx/>
                <a:latin typeface="Garamond" panose="02020404030301010803" pitchFamily="18" charset="0"/>
              </a:defRPr>
            </a:lvl9pPr>
          </a:lstStyle>
          <a:p>
            <a:pPr algn="ctr"/>
            <a:r>
              <a:rPr lang="vi-VN" altLang="en-US" sz="2000" i="1" dirty="0">
                <a:solidFill>
                  <a:schemeClr val="tx2">
                    <a:lumMod val="60000"/>
                    <a:lumOff val="40000"/>
                  </a:schemeClr>
                </a:solidFill>
                <a:latin typeface="Century Gothic (Headings)"/>
              </a:rPr>
              <a:t>U xơ cơ tử cung thành sau tử cung dưới thanh mạc, tăng âm do thành phần xơ nhiều hơn cơ</a:t>
            </a:r>
            <a:endParaRPr lang="en-US" altLang="en-US" sz="2000" dirty="0">
              <a:solidFill>
                <a:schemeClr val="tx2">
                  <a:lumMod val="60000"/>
                  <a:lumOff val="40000"/>
                </a:schemeClr>
              </a:solidFill>
              <a:latin typeface="Century Gothic (Headings)"/>
            </a:endParaRPr>
          </a:p>
        </p:txBody>
      </p:sp>
      <p:sp>
        <p:nvSpPr>
          <p:cNvPr id="50180" name="TextBox 4"/>
          <p:cNvSpPr txBox="1">
            <a:spLocks noChangeArrowheads="1"/>
          </p:cNvSpPr>
          <p:nvPr/>
        </p:nvSpPr>
        <p:spPr bwMode="auto">
          <a:xfrm>
            <a:off x="6679985" y="4537529"/>
            <a:ext cx="2345360" cy="70788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uFillTx/>
                <a:latin typeface="Garamond" panose="02020404030301010803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uFillTx/>
                <a:latin typeface="Garamond" panose="02020404030301010803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uFillTx/>
                <a:latin typeface="Garamond" panose="02020404030301010803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uFillTx/>
                <a:latin typeface="Garamond" panose="02020404030301010803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uFillTx/>
                <a:latin typeface="Garamond" panose="02020404030301010803" pitchFamily="18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uFillTx/>
                <a:latin typeface="Garamond" panose="02020404030301010803" pitchFamily="18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uFillTx/>
                <a:latin typeface="Garamond" panose="02020404030301010803" pitchFamily="18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uFillTx/>
                <a:latin typeface="Garamond" panose="02020404030301010803" pitchFamily="18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uFillTx/>
                <a:latin typeface="Garamond" panose="02020404030301010803" pitchFamily="18" charset="0"/>
              </a:defRPr>
            </a:lvl9pPr>
          </a:lstStyle>
          <a:p>
            <a:pPr algn="ctr"/>
            <a:r>
              <a:rPr lang="vi-VN" altLang="en-US" sz="2000" i="1" dirty="0">
                <a:solidFill>
                  <a:schemeClr val="tx2">
                    <a:lumMod val="60000"/>
                    <a:lumOff val="40000"/>
                  </a:schemeClr>
                </a:solidFill>
                <a:latin typeface="Century Gothic (Headings)"/>
              </a:rPr>
              <a:t>U xơ tử cung bị vôi hóa</a:t>
            </a:r>
            <a:endParaRPr lang="en-US" altLang="en-US" sz="2000" dirty="0">
              <a:solidFill>
                <a:schemeClr val="tx2">
                  <a:lumMod val="60000"/>
                  <a:lumOff val="40000"/>
                </a:schemeClr>
              </a:solidFill>
              <a:latin typeface="Century Gothic (Headings)"/>
            </a:endParaRPr>
          </a:p>
        </p:txBody>
      </p:sp>
      <p:pic>
        <p:nvPicPr>
          <p:cNvPr id="50181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316573" y="1135517"/>
            <a:ext cx="2697956" cy="34020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73123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54954" y="916095"/>
            <a:ext cx="8761413" cy="706964"/>
          </a:xfrm>
        </p:spPr>
        <p:txBody>
          <a:bodyPr/>
          <a:lstStyle/>
          <a:p>
            <a:r>
              <a:rPr lang="en-US" alt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SIÊU ÂM DOPPLER</a:t>
            </a:r>
            <a:endParaRPr lang="en-US" alt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>
            <a:spLocks/>
          </p:cNvSpPr>
          <p:nvPr/>
        </p:nvSpPr>
        <p:spPr>
          <a:xfrm>
            <a:off x="525780" y="2214474"/>
            <a:ext cx="10081260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  <a:defRPr>
                <a:uFillTx/>
              </a:defRPr>
            </a:pPr>
            <a:r>
              <a:rPr lang="en-US" sz="2800" dirty="0">
                <a:cs typeface="Arial" panose="020B0604020202020204" pitchFamily="34" charset="0"/>
              </a:rPr>
              <a:t>Chẩn đoán phân biệt với </a:t>
            </a:r>
            <a:r>
              <a:rPr lang="en-US" sz="2800" dirty="0" err="1">
                <a:cs typeface="Arial" panose="020B0604020202020204" pitchFamily="34" charset="0"/>
              </a:rPr>
              <a:t>adenomyosis</a:t>
            </a:r>
            <a:r>
              <a:rPr lang="en-US" sz="2800" dirty="0">
                <a:cs typeface="Arial" panose="020B0604020202020204" pitchFamily="34" charset="0"/>
              </a:rPr>
              <a:t>, polyp nội mạc</a:t>
            </a:r>
            <a:r>
              <a:rPr lang="en-US" sz="2800" dirty="0" smtClean="0">
                <a:cs typeface="Arial" panose="020B0604020202020204" pitchFamily="34" charset="0"/>
              </a:rPr>
              <a:t>:</a:t>
            </a:r>
            <a:endParaRPr lang="en-US" sz="2800" dirty="0">
              <a:cs typeface="Arial" panose="020B0604020202020204" pitchFamily="34" charset="0"/>
            </a:endParaRPr>
          </a:p>
          <a:p>
            <a:pPr marL="685800" lvl="1" indent="-342900">
              <a:lnSpc>
                <a:spcPct val="150000"/>
              </a:lnSpc>
              <a:buFont typeface="Arial" panose="020B0604020202020204" pitchFamily="34" charset="0"/>
              <a:buChar char="•"/>
              <a:defRPr>
                <a:uFillTx/>
              </a:defRPr>
            </a:pPr>
            <a:r>
              <a:rPr lang="en-US" sz="2800" dirty="0" smtClean="0">
                <a:cs typeface="Arial" panose="020B0604020202020204" pitchFamily="34" charset="0"/>
              </a:rPr>
              <a:t>Hình </a:t>
            </a:r>
            <a:r>
              <a:rPr lang="en-US" sz="2800" dirty="0">
                <a:cs typeface="Arial" panose="020B0604020202020204" pitchFamily="34" charset="0"/>
              </a:rPr>
              <a:t>ảnh UXTC: mạch máu xung quanh u</a:t>
            </a:r>
          </a:p>
          <a:p>
            <a:pPr marL="685800" lvl="1" indent="-342900">
              <a:buFont typeface="Arial" panose="020B0604020202020204" pitchFamily="34" charset="0"/>
              <a:buChar char="•"/>
              <a:defRPr>
                <a:uFillTx/>
              </a:defRPr>
            </a:pPr>
            <a:r>
              <a:rPr lang="en-US" sz="2800" dirty="0" err="1">
                <a:cs typeface="Arial" panose="020B0604020202020204" pitchFamily="34" charset="0"/>
              </a:rPr>
              <a:t>Adenomyosis</a:t>
            </a:r>
            <a:r>
              <a:rPr lang="en-US" sz="2800" dirty="0">
                <a:cs typeface="Arial" panose="020B0604020202020204" pitchFamily="34" charset="0"/>
              </a:rPr>
              <a:t>: mạch máu trong lòng khối </a:t>
            </a:r>
            <a:r>
              <a:rPr lang="en-US" sz="2800" dirty="0" smtClean="0">
                <a:cs typeface="Arial" panose="020B0604020202020204" pitchFamily="34" charset="0"/>
              </a:rPr>
              <a:t>u, khảo </a:t>
            </a:r>
            <a:r>
              <a:rPr lang="en-US" sz="2800" dirty="0">
                <a:cs typeface="Arial" panose="020B0604020202020204" pitchFamily="34" charset="0"/>
              </a:rPr>
              <a:t>sát được JZ nhưng không rõ.</a:t>
            </a:r>
          </a:p>
          <a:p>
            <a:pPr marL="685800" lvl="1" indent="-342900">
              <a:buFont typeface="Arial" panose="020B0604020202020204" pitchFamily="34" charset="0"/>
              <a:buChar char="•"/>
              <a:defRPr>
                <a:uFillTx/>
              </a:defRPr>
            </a:pPr>
            <a:r>
              <a:rPr lang="en-US" sz="2800" dirty="0">
                <a:cs typeface="Arial" panose="020B0604020202020204" pitchFamily="34" charset="0"/>
              </a:rPr>
              <a:t>Polyp: mm </a:t>
            </a:r>
            <a:r>
              <a:rPr lang="en-US" sz="2800" dirty="0" err="1">
                <a:cs typeface="Arial" panose="020B0604020202020204" pitchFamily="34" charset="0"/>
              </a:rPr>
              <a:t>trung</a:t>
            </a:r>
            <a:r>
              <a:rPr lang="en-US" sz="2800" dirty="0">
                <a:cs typeface="Arial" panose="020B0604020202020204" pitchFamily="34" charset="0"/>
              </a:rPr>
              <a:t> </a:t>
            </a:r>
            <a:r>
              <a:rPr lang="en-US" sz="2800" dirty="0" err="1">
                <a:cs typeface="Arial" panose="020B0604020202020204" pitchFamily="34" charset="0"/>
              </a:rPr>
              <a:t>tâm</a:t>
            </a:r>
            <a:r>
              <a:rPr lang="en-US" sz="2800" dirty="0">
                <a:cs typeface="Arial" panose="020B0604020202020204" pitchFamily="34" charset="0"/>
              </a:rPr>
              <a:t>.</a:t>
            </a:r>
            <a:br>
              <a:rPr lang="en-US" sz="2800" dirty="0">
                <a:cs typeface="Arial" panose="020B0604020202020204" pitchFamily="34" charset="0"/>
              </a:rPr>
            </a:br>
            <a:endParaRPr lang="en-US" sz="2800" dirty="0">
              <a:cs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ü"/>
              <a:defRPr>
                <a:uFillTx/>
              </a:defRPr>
            </a:pPr>
            <a:r>
              <a:rPr lang="en-US" sz="2800" dirty="0" err="1">
                <a:cs typeface="Arial" panose="020B0604020202020204" pitchFamily="34" charset="0"/>
              </a:rPr>
              <a:t>Đánh</a:t>
            </a:r>
            <a:r>
              <a:rPr lang="en-US" sz="2800" dirty="0">
                <a:cs typeface="Arial" panose="020B0604020202020204" pitchFamily="34" charset="0"/>
              </a:rPr>
              <a:t> </a:t>
            </a:r>
            <a:r>
              <a:rPr lang="en-US" sz="2800" dirty="0" err="1">
                <a:cs typeface="Arial" panose="020B0604020202020204" pitchFamily="34" charset="0"/>
              </a:rPr>
              <a:t>giá</a:t>
            </a:r>
            <a:r>
              <a:rPr lang="en-US" sz="2800" dirty="0">
                <a:cs typeface="Arial" panose="020B0604020202020204" pitchFamily="34" charset="0"/>
              </a:rPr>
              <a:t> </a:t>
            </a:r>
            <a:r>
              <a:rPr lang="en-US" sz="2800" dirty="0" err="1">
                <a:cs typeface="Arial" panose="020B0604020202020204" pitchFamily="34" charset="0"/>
              </a:rPr>
              <a:t>tưới</a:t>
            </a:r>
            <a:r>
              <a:rPr lang="en-US" sz="2800" dirty="0">
                <a:cs typeface="Arial" panose="020B0604020202020204" pitchFamily="34" charset="0"/>
              </a:rPr>
              <a:t> </a:t>
            </a:r>
            <a:r>
              <a:rPr lang="en-US" sz="2800" dirty="0" err="1">
                <a:cs typeface="Arial" panose="020B0604020202020204" pitchFamily="34" charset="0"/>
              </a:rPr>
              <a:t>máu</a:t>
            </a:r>
            <a:r>
              <a:rPr lang="en-US" sz="2800" dirty="0">
                <a:cs typeface="Arial" panose="020B0604020202020204" pitchFamily="34" charset="0"/>
              </a:rPr>
              <a:t> </a:t>
            </a:r>
            <a:r>
              <a:rPr lang="en-US" sz="2800" dirty="0" err="1">
                <a:cs typeface="Arial" panose="020B0604020202020204" pitchFamily="34" charset="0"/>
              </a:rPr>
              <a:t>tử</a:t>
            </a:r>
            <a:r>
              <a:rPr lang="en-US" sz="2800" dirty="0">
                <a:cs typeface="Arial" panose="020B0604020202020204" pitchFamily="34" charset="0"/>
              </a:rPr>
              <a:t> </a:t>
            </a:r>
            <a:r>
              <a:rPr lang="en-US" sz="2800" dirty="0" err="1">
                <a:cs typeface="Arial" panose="020B0604020202020204" pitchFamily="34" charset="0"/>
              </a:rPr>
              <a:t>cung</a:t>
            </a:r>
            <a:r>
              <a:rPr lang="en-US" sz="2800" dirty="0">
                <a:cs typeface="Arial" panose="020B0604020202020204" pitchFamily="34" charset="0"/>
              </a:rPr>
              <a:t> </a:t>
            </a:r>
            <a:r>
              <a:rPr lang="en-US" sz="2800" dirty="0" err="1">
                <a:cs typeface="Arial" panose="020B0604020202020204" pitchFamily="34" charset="0"/>
              </a:rPr>
              <a:t>khi</a:t>
            </a:r>
            <a:r>
              <a:rPr lang="en-US" sz="2800" dirty="0">
                <a:cs typeface="Arial" panose="020B0604020202020204" pitchFamily="34" charset="0"/>
              </a:rPr>
              <a:t> </a:t>
            </a:r>
            <a:r>
              <a:rPr lang="en-US" sz="2800" dirty="0" err="1">
                <a:cs typeface="Arial" panose="020B0604020202020204" pitchFamily="34" charset="0"/>
              </a:rPr>
              <a:t>điều</a:t>
            </a:r>
            <a:r>
              <a:rPr lang="en-US" sz="2800" dirty="0">
                <a:cs typeface="Arial" panose="020B0604020202020204" pitchFamily="34" charset="0"/>
              </a:rPr>
              <a:t> </a:t>
            </a:r>
            <a:r>
              <a:rPr lang="en-US" sz="2800" dirty="0" err="1">
                <a:cs typeface="Arial" panose="020B0604020202020204" pitchFamily="34" charset="0"/>
              </a:rPr>
              <a:t>trị</a:t>
            </a:r>
            <a:r>
              <a:rPr lang="en-US" sz="2800" dirty="0">
                <a:cs typeface="Arial" panose="020B0604020202020204" pitchFamily="34" charset="0"/>
              </a:rPr>
              <a:t>: UXTC </a:t>
            </a:r>
            <a:r>
              <a:rPr lang="en-US" sz="2800" dirty="0" err="1">
                <a:cs typeface="Arial" panose="020B0604020202020204" pitchFamily="34" charset="0"/>
              </a:rPr>
              <a:t>bằng</a:t>
            </a:r>
            <a:r>
              <a:rPr lang="en-US" sz="2800" dirty="0">
                <a:cs typeface="Arial" panose="020B0604020202020204" pitchFamily="34" charset="0"/>
              </a:rPr>
              <a:t> </a:t>
            </a:r>
            <a:r>
              <a:rPr lang="en-US" sz="2800" dirty="0" err="1">
                <a:cs typeface="Arial" panose="020B0604020202020204" pitchFamily="34" charset="0"/>
              </a:rPr>
              <a:t>tắc</a:t>
            </a:r>
            <a:r>
              <a:rPr lang="en-US" sz="2800" dirty="0">
                <a:cs typeface="Arial" panose="020B0604020202020204" pitchFamily="34" charset="0"/>
              </a:rPr>
              <a:t> ĐMTC</a:t>
            </a:r>
          </a:p>
          <a:p>
            <a:pPr marL="685800" lvl="1" indent="-342900">
              <a:buFont typeface="Arial" pitchFamily="34" charset="0"/>
              <a:buChar char="•"/>
              <a:defRPr>
                <a:uFillTx/>
              </a:defRPr>
            </a:pPr>
            <a:endParaRPr lang="en-US" sz="2800" dirty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1822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19" y="354316"/>
            <a:ext cx="4245169" cy="2754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18" y="3314700"/>
            <a:ext cx="4245169" cy="2396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6340007" y="1362304"/>
            <a:ext cx="316975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vi-VN" sz="2800" i="1" dirty="0" smtClean="0">
                <a:solidFill>
                  <a:schemeClr val="accent1"/>
                </a:solidFill>
              </a:rPr>
              <a:t>U xơ-cơ tử cung </a:t>
            </a:r>
            <a:endParaRPr lang="vi-VN" sz="2800" i="1" dirty="0">
              <a:solidFill>
                <a:schemeClr val="accent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545610" y="3952994"/>
            <a:ext cx="23439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vi-VN" sz="2800" i="1" dirty="0" smtClean="0">
                <a:solidFill>
                  <a:schemeClr val="accent1"/>
                </a:solidFill>
              </a:rPr>
              <a:t>Adenomyosis</a:t>
            </a:r>
            <a:endParaRPr lang="vi-VN" sz="2800" i="1" dirty="0">
              <a:solidFill>
                <a:schemeClr val="accent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179850" y="5965932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en-US" dirty="0"/>
              <a:t>Peter M. </a:t>
            </a:r>
            <a:r>
              <a:rPr lang="en-US" altLang="en-US" dirty="0" err="1"/>
              <a:t>Doubilet</a:t>
            </a:r>
            <a:r>
              <a:rPr lang="en-US" altLang="en-US" dirty="0"/>
              <a:t> et al. Atlas of Ultrasound in Obstetrics and Gynecology. 2003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362007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229" y="442703"/>
            <a:ext cx="4667571" cy="259767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852550" y="1449153"/>
            <a:ext cx="139172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vi-VN" sz="3200" i="1" dirty="0" smtClean="0">
                <a:solidFill>
                  <a:schemeClr val="accent1"/>
                </a:solidFill>
              </a:rPr>
              <a:t> polyp </a:t>
            </a:r>
            <a:endParaRPr lang="vi-VN" sz="3200" i="1" dirty="0">
              <a:solidFill>
                <a:schemeClr val="accent1"/>
              </a:solidFill>
            </a:endParaRPr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607138" y="3223260"/>
            <a:ext cx="2802882" cy="3208861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/>
          <p:cNvSpPr/>
          <p:nvPr/>
        </p:nvSpPr>
        <p:spPr>
          <a:xfrm>
            <a:off x="6111270" y="4566080"/>
            <a:ext cx="23439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vi-VN" sz="2800" i="1" dirty="0" smtClean="0">
                <a:solidFill>
                  <a:schemeClr val="accent1"/>
                </a:solidFill>
              </a:rPr>
              <a:t>Adenomyosis</a:t>
            </a:r>
            <a:endParaRPr lang="vi-VN" sz="2800" i="1" dirty="0">
              <a:solidFill>
                <a:schemeClr val="accent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545580" y="5854370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en-US" dirty="0"/>
              <a:t>Peter M. </a:t>
            </a:r>
            <a:r>
              <a:rPr lang="en-US" altLang="en-US" dirty="0" err="1"/>
              <a:t>Doubilet</a:t>
            </a:r>
            <a:r>
              <a:rPr lang="en-US" altLang="en-US" dirty="0"/>
              <a:t> et al. Atlas of Ultrasound in Obstetrics and Gynecology. 2003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79127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Siêu âm với bơm nước lòng tử cung </a:t>
            </a:r>
            <a:b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vi-VN" dirty="0"/>
          </a:p>
        </p:txBody>
      </p:sp>
      <p:sp>
        <p:nvSpPr>
          <p:cNvPr id="8" name="TextBox 7"/>
          <p:cNvSpPr txBox="1">
            <a:spLocks/>
          </p:cNvSpPr>
          <p:nvPr/>
        </p:nvSpPr>
        <p:spPr>
          <a:xfrm>
            <a:off x="480060" y="2360744"/>
            <a:ext cx="1053846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3200" dirty="0">
                <a:cs typeface="Arial" panose="020B0604020202020204" pitchFamily="34" charset="0"/>
              </a:rPr>
              <a:t>Giá trị trong khảo sát các UXTC dưới niêm </a:t>
            </a:r>
            <a:r>
              <a:rPr lang="en-US" sz="3200" dirty="0" smtClean="0">
                <a:cs typeface="Arial" panose="020B0604020202020204" pitchFamily="34" charset="0"/>
              </a:rPr>
              <a:t>mạc.</a:t>
            </a:r>
            <a:br>
              <a:rPr lang="en-US" sz="3200" dirty="0" smtClean="0">
                <a:cs typeface="Arial" panose="020B0604020202020204" pitchFamily="34" charset="0"/>
              </a:rPr>
            </a:br>
            <a:r>
              <a:rPr lang="en-US" sz="3200" dirty="0" smtClean="0">
                <a:cs typeface="Arial" panose="020B0604020202020204" pitchFamily="34" charset="0"/>
                <a:sym typeface="Wingdings" panose="05000000000000000000" pitchFamily="2" charset="2"/>
              </a:rPr>
              <a:t> </a:t>
            </a:r>
            <a:r>
              <a:rPr lang="en-US" sz="3200" dirty="0" smtClean="0">
                <a:cs typeface="Arial" panose="020B0604020202020204" pitchFamily="34" charset="0"/>
              </a:rPr>
              <a:t>Phân </a:t>
            </a:r>
            <a:r>
              <a:rPr lang="en-US" sz="3200" dirty="0">
                <a:cs typeface="Arial" panose="020B0604020202020204" pitchFamily="34" charset="0"/>
              </a:rPr>
              <a:t>biệt UXTC FIGO </a:t>
            </a:r>
            <a:r>
              <a:rPr lang="en-US" sz="3200" dirty="0" smtClean="0">
                <a:cs typeface="Arial" panose="020B0604020202020204" pitchFamily="34" charset="0"/>
              </a:rPr>
              <a:t>0; 1 với  </a:t>
            </a:r>
            <a:r>
              <a:rPr lang="en-US" sz="3200" dirty="0">
                <a:cs typeface="Arial" panose="020B0604020202020204" pitchFamily="34" charset="0"/>
              </a:rPr>
              <a:t>Polyp nội mạc cuống; chân </a:t>
            </a:r>
            <a:r>
              <a:rPr lang="en-US" sz="3200" dirty="0" smtClean="0">
                <a:cs typeface="Arial" panose="020B0604020202020204" pitchFamily="34" charset="0"/>
              </a:rPr>
              <a:t>rộng.</a:t>
            </a:r>
            <a:endParaRPr lang="en-US" sz="3200" dirty="0"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3200" dirty="0">
                <a:cs typeface="Arial" panose="020B0604020202020204" pitchFamily="34" charset="0"/>
              </a:rPr>
              <a:t>Nhận định tỉ lệ % khối u nhô vào lòng buồng TC </a:t>
            </a:r>
            <a:r>
              <a:rPr lang="en-US" sz="3200" dirty="0" smtClean="0">
                <a:cs typeface="Arial" panose="020B0604020202020204" pitchFamily="34" charset="0"/>
              </a:rPr>
              <a:t/>
            </a:r>
            <a:br>
              <a:rPr lang="en-US" sz="3200" dirty="0" smtClean="0">
                <a:cs typeface="Arial" panose="020B0604020202020204" pitchFamily="34" charset="0"/>
              </a:rPr>
            </a:br>
            <a:r>
              <a:rPr lang="en-US" sz="3200" dirty="0" smtClean="0">
                <a:cs typeface="Arial" panose="020B0604020202020204" pitchFamily="34" charset="0"/>
                <a:sym typeface="Wingdings" panose="05000000000000000000" pitchFamily="2" charset="2"/>
              </a:rPr>
              <a:t> </a:t>
            </a:r>
            <a:r>
              <a:rPr lang="en-US" sz="3200" dirty="0">
                <a:cs typeface="Arial" panose="020B0604020202020204" pitchFamily="34" charset="0"/>
                <a:sym typeface="Wingdings" panose="05000000000000000000" pitchFamily="2" charset="2"/>
              </a:rPr>
              <a:t>quyết định điều trị (FIGO 0,1)</a:t>
            </a:r>
            <a:endParaRPr lang="en-US" sz="3200" dirty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7126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26254" y="813648"/>
            <a:ext cx="8761413" cy="706964"/>
          </a:xfrm>
        </p:spPr>
        <p:txBody>
          <a:bodyPr/>
          <a:lstStyle/>
          <a:p>
            <a:pPr algn="ctr">
              <a:buClr>
                <a:srgbClr val="FFFFFF"/>
              </a:buClr>
            </a:pPr>
            <a:r>
              <a:rPr lang="en-US" altLang="ko-KR" b="1" dirty="0">
                <a:latin typeface="Arial" panose="020B0604020202020204" pitchFamily="34" charset="0"/>
                <a:ea typeface="굴림" pitchFamily="34" charset="-127"/>
                <a:cs typeface="Arial" panose="020B0604020202020204" pitchFamily="34" charset="0"/>
              </a:rPr>
              <a:t>Soi buồng tử cung</a:t>
            </a:r>
            <a:endParaRPr lang="en-US" altLang="ko-KR" b="1" dirty="0">
              <a:latin typeface="Arial" panose="020B0604020202020204" pitchFamily="34" charset="0"/>
              <a:ea typeface="굴림" pitchFamily="34" charset="-127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>
            <a:spLocks/>
          </p:cNvSpPr>
          <p:nvPr/>
        </p:nvSpPr>
        <p:spPr>
          <a:xfrm>
            <a:off x="480060" y="2360744"/>
            <a:ext cx="10538460" cy="32439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Bef>
                <a:spcPct val="20000"/>
              </a:spcBef>
              <a:buClr>
                <a:schemeClr val="tx1"/>
              </a:buClr>
              <a:buFontTx/>
              <a:buChar char="-"/>
              <a:defRPr>
                <a:uFillTx/>
              </a:defRPr>
            </a:pPr>
            <a:r>
              <a:rPr lang="en-US" altLang="ko-KR" sz="3200" dirty="0" smtClean="0">
                <a:solidFill>
                  <a:srgbClr val="000000"/>
                </a:solidFill>
                <a:ea typeface="굴림" pitchFamily="34" charset="-127"/>
              </a:rPr>
              <a:t>Giá </a:t>
            </a:r>
            <a:r>
              <a:rPr lang="en-US" altLang="ko-KR" sz="3200" dirty="0">
                <a:solidFill>
                  <a:srgbClr val="000000"/>
                </a:solidFill>
                <a:ea typeface="굴림" pitchFamily="34" charset="-127"/>
              </a:rPr>
              <a:t>trị như SIS. </a:t>
            </a:r>
            <a:endParaRPr lang="en-US" altLang="ko-KR" sz="3200" dirty="0" smtClean="0">
              <a:solidFill>
                <a:srgbClr val="000000"/>
              </a:solidFill>
              <a:ea typeface="굴림" pitchFamily="34" charset="-127"/>
            </a:endParaRPr>
          </a:p>
          <a:p>
            <a:pPr marL="457200" indent="-457200">
              <a:spcBef>
                <a:spcPct val="20000"/>
              </a:spcBef>
              <a:buClr>
                <a:schemeClr val="tx1"/>
              </a:buClr>
              <a:buFontTx/>
              <a:buChar char="-"/>
              <a:defRPr>
                <a:uFillTx/>
              </a:defRPr>
            </a:pPr>
            <a:r>
              <a:rPr lang="en-US" altLang="ko-KR" sz="3200" b="1" dirty="0" smtClean="0">
                <a:solidFill>
                  <a:srgbClr val="000000"/>
                </a:solidFill>
                <a:ea typeface="굴림" pitchFamily="34" charset="-127"/>
              </a:rPr>
              <a:t>Nhưng</a:t>
            </a:r>
            <a:r>
              <a:rPr lang="en-US" altLang="ko-KR" sz="3200" dirty="0">
                <a:solidFill>
                  <a:srgbClr val="000000"/>
                </a:solidFill>
                <a:ea typeface="굴림" pitchFamily="34" charset="-127"/>
              </a:rPr>
              <a:t>: không </a:t>
            </a:r>
            <a:r>
              <a:rPr lang="vi-VN" altLang="ko-KR" sz="3200" dirty="0">
                <a:solidFill>
                  <a:srgbClr val="000000"/>
                </a:solidFill>
                <a:ea typeface="굴림" pitchFamily="34" charset="-127"/>
              </a:rPr>
              <a:t>đá</a:t>
            </a:r>
            <a:r>
              <a:rPr lang="en-US" altLang="ko-KR" sz="3200" dirty="0" err="1">
                <a:solidFill>
                  <a:srgbClr val="000000"/>
                </a:solidFill>
                <a:ea typeface="굴림" pitchFamily="34" charset="-127"/>
              </a:rPr>
              <a:t>nh</a:t>
            </a:r>
            <a:r>
              <a:rPr lang="en-US" altLang="ko-KR" sz="3200" dirty="0">
                <a:solidFill>
                  <a:srgbClr val="000000"/>
                </a:solidFill>
                <a:ea typeface="굴림" pitchFamily="34" charset="-127"/>
              </a:rPr>
              <a:t> giá chính xác kích </a:t>
            </a:r>
            <a:r>
              <a:rPr lang="en-US" altLang="ko-KR" sz="3200" dirty="0" err="1">
                <a:solidFill>
                  <a:srgbClr val="000000"/>
                </a:solidFill>
                <a:ea typeface="굴림" pitchFamily="34" charset="-127"/>
              </a:rPr>
              <a:t>th</a:t>
            </a:r>
            <a:r>
              <a:rPr lang="vi-VN" altLang="ko-KR" sz="3200" dirty="0">
                <a:solidFill>
                  <a:srgbClr val="000000"/>
                </a:solidFill>
                <a:ea typeface="굴림" pitchFamily="34" charset="-127"/>
              </a:rPr>
              <a:t>ướ</a:t>
            </a:r>
            <a:r>
              <a:rPr lang="en-US" altLang="ko-KR" sz="3200" dirty="0">
                <a:solidFill>
                  <a:srgbClr val="000000"/>
                </a:solidFill>
                <a:ea typeface="굴림" pitchFamily="34" charset="-127"/>
              </a:rPr>
              <a:t>c khối u ở các vị trí khác so với siêu </a:t>
            </a:r>
            <a:r>
              <a:rPr lang="en-US" altLang="ko-KR" sz="3200" dirty="0" smtClean="0">
                <a:solidFill>
                  <a:srgbClr val="000000"/>
                </a:solidFill>
                <a:ea typeface="굴림" pitchFamily="34" charset="-127"/>
              </a:rPr>
              <a:t>âm.</a:t>
            </a:r>
          </a:p>
          <a:p>
            <a:pPr>
              <a:spcBef>
                <a:spcPct val="20000"/>
              </a:spcBef>
              <a:buClr>
                <a:schemeClr val="tx1"/>
              </a:buClr>
              <a:defRPr>
                <a:uFillTx/>
              </a:defRPr>
            </a:pPr>
            <a:r>
              <a:rPr lang="en-US" altLang="en-US" sz="3200" dirty="0" smtClean="0">
                <a:solidFill>
                  <a:srgbClr val="000000"/>
                </a:solidFill>
                <a:ea typeface="굴림" pitchFamily="34" charset="-127"/>
                <a:sym typeface="Wingdings" panose="05000000000000000000" pitchFamily="2" charset="2"/>
              </a:rPr>
              <a:t> </a:t>
            </a:r>
            <a:r>
              <a:rPr lang="en-US" altLang="en-US" sz="3200" dirty="0" smtClean="0">
                <a:solidFill>
                  <a:srgbClr val="000000"/>
                </a:solidFill>
                <a:ea typeface="굴림" pitchFamily="34" charset="-127"/>
              </a:rPr>
              <a:t>PP </a:t>
            </a:r>
            <a:r>
              <a:rPr lang="en-US" altLang="en-US" sz="3200" dirty="0">
                <a:solidFill>
                  <a:srgbClr val="000000"/>
                </a:solidFill>
                <a:ea typeface="굴림" pitchFamily="34" charset="-127"/>
              </a:rPr>
              <a:t>này </a:t>
            </a:r>
            <a:r>
              <a:rPr lang="en-US" altLang="en-US" sz="3200" b="1" dirty="0">
                <a:solidFill>
                  <a:srgbClr val="000000"/>
                </a:solidFill>
                <a:ea typeface="굴림" pitchFamily="34" charset="-127"/>
              </a:rPr>
              <a:t>không dùng </a:t>
            </a:r>
            <a:r>
              <a:rPr lang="vi-VN" altLang="en-US" sz="3200" b="1" dirty="0">
                <a:solidFill>
                  <a:srgbClr val="000000"/>
                </a:solidFill>
                <a:ea typeface="굴림" pitchFamily="34" charset="-127"/>
              </a:rPr>
              <a:t>để</a:t>
            </a:r>
            <a:r>
              <a:rPr lang="en-US" altLang="en-US" sz="3200" b="1" dirty="0">
                <a:solidFill>
                  <a:srgbClr val="000000"/>
                </a:solidFill>
                <a:ea typeface="굴림" pitchFamily="34" charset="-127"/>
              </a:rPr>
              <a:t> chẩn </a:t>
            </a:r>
            <a:r>
              <a:rPr lang="vi-VN" altLang="en-US" sz="3200" b="1" dirty="0">
                <a:solidFill>
                  <a:srgbClr val="000000"/>
                </a:solidFill>
                <a:ea typeface="굴림" pitchFamily="34" charset="-127"/>
              </a:rPr>
              <a:t>đoán</a:t>
            </a:r>
            <a:r>
              <a:rPr lang="en-US" altLang="en-US" sz="3200" b="1" dirty="0">
                <a:solidFill>
                  <a:srgbClr val="000000"/>
                </a:solidFill>
                <a:ea typeface="굴림" pitchFamily="34" charset="-127"/>
              </a:rPr>
              <a:t> </a:t>
            </a:r>
            <a:r>
              <a:rPr lang="vi-VN" altLang="en-US" sz="3200" b="1" dirty="0">
                <a:solidFill>
                  <a:srgbClr val="000000"/>
                </a:solidFill>
                <a:ea typeface="굴림" pitchFamily="34" charset="-127"/>
              </a:rPr>
              <a:t>đơ</a:t>
            </a:r>
            <a:r>
              <a:rPr lang="en-US" altLang="en-US" sz="3200" b="1" dirty="0">
                <a:solidFill>
                  <a:srgbClr val="000000"/>
                </a:solidFill>
                <a:ea typeface="굴림" pitchFamily="34" charset="-127"/>
              </a:rPr>
              <a:t>n thuần </a:t>
            </a:r>
            <a:r>
              <a:rPr lang="en-US" altLang="en-US" sz="3200" dirty="0">
                <a:solidFill>
                  <a:srgbClr val="000000"/>
                </a:solidFill>
                <a:ea typeface="굴림" pitchFamily="34" charset="-127"/>
              </a:rPr>
              <a:t>mà </a:t>
            </a:r>
            <a:r>
              <a:rPr lang="en-US" altLang="en-US" sz="3200" dirty="0" err="1">
                <a:solidFill>
                  <a:srgbClr val="000000"/>
                </a:solidFill>
                <a:ea typeface="굴림" pitchFamily="34" charset="-127"/>
              </a:rPr>
              <a:t>th</a:t>
            </a:r>
            <a:r>
              <a:rPr lang="vi-VN" altLang="en-US" sz="3200" dirty="0">
                <a:solidFill>
                  <a:srgbClr val="000000"/>
                </a:solidFill>
                <a:ea typeface="굴림" pitchFamily="34" charset="-127"/>
              </a:rPr>
              <a:t>ườ</a:t>
            </a:r>
            <a:r>
              <a:rPr lang="en-US" altLang="en-US" sz="3200" dirty="0">
                <a:solidFill>
                  <a:srgbClr val="000000"/>
                </a:solidFill>
                <a:ea typeface="굴림" pitchFamily="34" charset="-127"/>
              </a:rPr>
              <a:t>ng dùng </a:t>
            </a:r>
            <a:r>
              <a:rPr lang="vi-VN" altLang="en-US" sz="3200" dirty="0">
                <a:solidFill>
                  <a:srgbClr val="000000"/>
                </a:solidFill>
                <a:ea typeface="굴림" pitchFamily="34" charset="-127"/>
              </a:rPr>
              <a:t>để</a:t>
            </a:r>
            <a:r>
              <a:rPr lang="en-US" altLang="en-US" sz="3200" dirty="0">
                <a:solidFill>
                  <a:srgbClr val="000000"/>
                </a:solidFill>
                <a:ea typeface="굴림" pitchFamily="34" charset="-127"/>
              </a:rPr>
              <a:t> </a:t>
            </a:r>
            <a:r>
              <a:rPr lang="vi-VN" altLang="en-US" sz="3200" dirty="0">
                <a:solidFill>
                  <a:srgbClr val="000000"/>
                </a:solidFill>
                <a:ea typeface="굴림" pitchFamily="34" charset="-127"/>
              </a:rPr>
              <a:t>đ</a:t>
            </a:r>
            <a:r>
              <a:rPr lang="en-US" altLang="en-US" sz="3200" dirty="0" err="1">
                <a:solidFill>
                  <a:srgbClr val="000000"/>
                </a:solidFill>
                <a:ea typeface="굴림" pitchFamily="34" charset="-127"/>
              </a:rPr>
              <a:t>iều</a:t>
            </a:r>
            <a:r>
              <a:rPr lang="en-US" altLang="en-US" sz="3200" dirty="0">
                <a:solidFill>
                  <a:srgbClr val="000000"/>
                </a:solidFill>
                <a:ea typeface="굴림" pitchFamily="34" charset="-127"/>
              </a:rPr>
              <a:t> trị các khối UXTC có thể bóc </a:t>
            </a:r>
            <a:r>
              <a:rPr lang="vi-VN" altLang="en-US" sz="3200" dirty="0">
                <a:solidFill>
                  <a:srgbClr val="000000"/>
                </a:solidFill>
                <a:ea typeface="굴림" pitchFamily="34" charset="-127"/>
              </a:rPr>
              <a:t>đượ</a:t>
            </a:r>
            <a:r>
              <a:rPr lang="en-US" altLang="en-US" sz="3200" dirty="0">
                <a:solidFill>
                  <a:srgbClr val="000000"/>
                </a:solidFill>
                <a:ea typeface="굴림" pitchFamily="34" charset="-127"/>
              </a:rPr>
              <a:t>c qua NS lòng TC.</a:t>
            </a:r>
            <a:endParaRPr lang="en-US" altLang="ko-KR" sz="3200" dirty="0">
              <a:solidFill>
                <a:srgbClr val="000000"/>
              </a:solidFill>
              <a:ea typeface="굴림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38379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23060" y="644384"/>
            <a:ext cx="3595451" cy="3591566"/>
          </a:xfrm>
          <a:prstGeom prst="rect">
            <a:avLst/>
          </a:prstGeom>
          <a:noFill/>
          <a:ln>
            <a:noFill/>
          </a:ln>
        </p:spPr>
      </p:pic>
      <p:sp>
        <p:nvSpPr>
          <p:cNvPr id="54275" name="TextBox 4"/>
          <p:cNvSpPr txBox="1">
            <a:spLocks noChangeArrowheads="1"/>
          </p:cNvSpPr>
          <p:nvPr/>
        </p:nvSpPr>
        <p:spPr bwMode="auto">
          <a:xfrm>
            <a:off x="1989143" y="4544620"/>
            <a:ext cx="3004349" cy="40011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uFillTx/>
                <a:latin typeface="Garamond" panose="02020404030301010803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uFillTx/>
                <a:latin typeface="Garamond" panose="02020404030301010803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uFillTx/>
                <a:latin typeface="Garamond" panose="02020404030301010803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uFillTx/>
                <a:latin typeface="Garamond" panose="02020404030301010803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uFillTx/>
                <a:latin typeface="Garamond" panose="02020404030301010803" pitchFamily="18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uFillTx/>
                <a:latin typeface="Garamond" panose="02020404030301010803" pitchFamily="18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uFillTx/>
                <a:latin typeface="Garamond" panose="02020404030301010803" pitchFamily="18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uFillTx/>
                <a:latin typeface="Garamond" panose="02020404030301010803" pitchFamily="18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uFillTx/>
                <a:latin typeface="Garamond" panose="02020404030301010803" pitchFamily="18" charset="0"/>
              </a:defRPr>
            </a:lvl9pPr>
          </a:lstStyle>
          <a:p>
            <a:r>
              <a:rPr lang="en-US" altLang="en-US" sz="2000" i="1" dirty="0">
                <a:solidFill>
                  <a:schemeClr val="accent1">
                    <a:lumMod val="50000"/>
                  </a:schemeClr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U </a:t>
            </a:r>
            <a:r>
              <a:rPr lang="en-US" altLang="en-US" sz="2000" i="1" dirty="0" err="1">
                <a:solidFill>
                  <a:schemeClr val="accent1">
                    <a:lumMod val="50000"/>
                  </a:schemeClr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xơ</a:t>
            </a:r>
            <a:r>
              <a:rPr lang="en-US" altLang="en-US" sz="2000" i="1" dirty="0">
                <a:solidFill>
                  <a:schemeClr val="accent1">
                    <a:lumMod val="50000"/>
                  </a:schemeClr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en-US" sz="2000" i="1" dirty="0" err="1">
                <a:solidFill>
                  <a:schemeClr val="accent1">
                    <a:lumMod val="50000"/>
                  </a:schemeClr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tử</a:t>
            </a:r>
            <a:r>
              <a:rPr lang="en-US" altLang="en-US" sz="2000" i="1" dirty="0">
                <a:solidFill>
                  <a:schemeClr val="accent1">
                    <a:lumMod val="50000"/>
                  </a:schemeClr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en-US" sz="2000" i="1" dirty="0" err="1">
                <a:solidFill>
                  <a:schemeClr val="accent1">
                    <a:lumMod val="50000"/>
                  </a:schemeClr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cung</a:t>
            </a:r>
            <a:r>
              <a:rPr lang="en-US" altLang="en-US" sz="2000" i="1" dirty="0">
                <a:solidFill>
                  <a:schemeClr val="accent1">
                    <a:lumMod val="50000"/>
                  </a:schemeClr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en-US" sz="2000" i="1" dirty="0" err="1">
                <a:solidFill>
                  <a:schemeClr val="accent1">
                    <a:lumMod val="50000"/>
                  </a:schemeClr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dưới</a:t>
            </a:r>
            <a:r>
              <a:rPr lang="en-US" altLang="en-US" sz="2000" i="1" dirty="0">
                <a:solidFill>
                  <a:schemeClr val="accent1">
                    <a:lumMod val="50000"/>
                  </a:schemeClr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en-US" sz="2000" i="1" dirty="0" err="1">
                <a:solidFill>
                  <a:schemeClr val="accent1">
                    <a:lumMod val="50000"/>
                  </a:schemeClr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niêm</a:t>
            </a:r>
            <a:endParaRPr lang="en-US" altLang="en-US" sz="2000" i="1" dirty="0">
              <a:solidFill>
                <a:schemeClr val="accent1">
                  <a:lumMod val="50000"/>
                </a:schemeClr>
              </a:solidFill>
              <a:latin typeface="+mn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54276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959249" y="644384"/>
            <a:ext cx="3124895" cy="3591566"/>
          </a:xfrm>
          <a:prstGeom prst="rect">
            <a:avLst/>
          </a:prstGeom>
          <a:noFill/>
          <a:ln>
            <a:noFill/>
          </a:ln>
        </p:spPr>
      </p:pic>
      <p:sp>
        <p:nvSpPr>
          <p:cNvPr id="54277" name="TextBox 6"/>
          <p:cNvSpPr txBox="1">
            <a:spLocks noChangeArrowheads="1"/>
          </p:cNvSpPr>
          <p:nvPr/>
        </p:nvSpPr>
        <p:spPr bwMode="auto">
          <a:xfrm>
            <a:off x="6144556" y="4544620"/>
            <a:ext cx="2983509" cy="40011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uFillTx/>
                <a:latin typeface="Garamond" panose="02020404030301010803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uFillTx/>
                <a:latin typeface="Garamond" panose="02020404030301010803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uFillTx/>
                <a:latin typeface="Garamond" panose="02020404030301010803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uFillTx/>
                <a:latin typeface="Garamond" panose="02020404030301010803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uFillTx/>
                <a:latin typeface="Garamond" panose="02020404030301010803" pitchFamily="18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uFillTx/>
                <a:latin typeface="Garamond" panose="02020404030301010803" pitchFamily="18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uFillTx/>
                <a:latin typeface="Garamond" panose="02020404030301010803" pitchFamily="18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uFillTx/>
                <a:latin typeface="Garamond" panose="02020404030301010803" pitchFamily="18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uFillTx/>
                <a:latin typeface="Garamond" panose="02020404030301010803" pitchFamily="18" charset="0"/>
              </a:defRPr>
            </a:lvl9pPr>
          </a:lstStyle>
          <a:p>
            <a:r>
              <a:rPr lang="en-US" altLang="en-US" sz="2000" i="1" dirty="0">
                <a:solidFill>
                  <a:schemeClr val="accent1">
                    <a:lumMod val="50000"/>
                  </a:schemeClr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U </a:t>
            </a:r>
            <a:r>
              <a:rPr lang="en-US" altLang="en-US" sz="2000" i="1" dirty="0" err="1">
                <a:solidFill>
                  <a:schemeClr val="accent1">
                    <a:lumMod val="50000"/>
                  </a:schemeClr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xơ</a:t>
            </a:r>
            <a:r>
              <a:rPr lang="en-US" altLang="en-US" sz="2000" i="1" dirty="0">
                <a:solidFill>
                  <a:schemeClr val="accent1">
                    <a:lumMod val="50000"/>
                  </a:schemeClr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en-US" sz="2000" i="1" dirty="0" err="1">
                <a:solidFill>
                  <a:schemeClr val="accent1">
                    <a:lumMod val="50000"/>
                  </a:schemeClr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tử</a:t>
            </a:r>
            <a:r>
              <a:rPr lang="en-US" altLang="en-US" sz="2000" i="1" dirty="0">
                <a:solidFill>
                  <a:schemeClr val="accent1">
                    <a:lumMod val="50000"/>
                  </a:schemeClr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en-US" sz="2000" i="1" dirty="0" err="1">
                <a:solidFill>
                  <a:schemeClr val="accent1">
                    <a:lumMod val="50000"/>
                  </a:schemeClr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cung</a:t>
            </a:r>
            <a:r>
              <a:rPr lang="en-US" altLang="en-US" sz="2000" i="1" dirty="0">
                <a:solidFill>
                  <a:schemeClr val="accent1">
                    <a:lumMod val="50000"/>
                  </a:schemeClr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en-US" sz="2000" i="1" dirty="0" err="1">
                <a:solidFill>
                  <a:schemeClr val="accent1">
                    <a:lumMod val="50000"/>
                  </a:schemeClr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có</a:t>
            </a:r>
            <a:r>
              <a:rPr lang="en-US" altLang="en-US" sz="2000" i="1" dirty="0">
                <a:solidFill>
                  <a:schemeClr val="accent1">
                    <a:lumMod val="50000"/>
                  </a:schemeClr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en-US" sz="2000" i="1" dirty="0" err="1">
                <a:solidFill>
                  <a:schemeClr val="accent1">
                    <a:lumMod val="50000"/>
                  </a:schemeClr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cuống</a:t>
            </a:r>
            <a:endParaRPr lang="en-US" altLang="en-US" sz="2000" i="1" dirty="0">
              <a:solidFill>
                <a:schemeClr val="accent1">
                  <a:lumMod val="50000"/>
                </a:schemeClr>
              </a:solidFill>
              <a:latin typeface="+mn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5231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26254" y="813648"/>
            <a:ext cx="8761413" cy="706964"/>
          </a:xfrm>
        </p:spPr>
        <p:txBody>
          <a:bodyPr/>
          <a:lstStyle/>
          <a:p>
            <a:pPr algn="ctr">
              <a:buClr>
                <a:srgbClr val="FFFFFF"/>
              </a:buClr>
            </a:pPr>
            <a:r>
              <a:rPr lang="en-US" altLang="ko-KR" b="1" dirty="0">
                <a:latin typeface="Arial" panose="020B0604020202020204" pitchFamily="34" charset="0"/>
                <a:ea typeface="굴림" pitchFamily="34" charset="-127"/>
                <a:cs typeface="Arial" panose="020B0604020202020204" pitchFamily="34" charset="0"/>
              </a:rPr>
              <a:t>MRI</a:t>
            </a:r>
            <a:endParaRPr lang="en-US" altLang="ko-KR" b="1" dirty="0">
              <a:latin typeface="Arial" panose="020B0604020202020204" pitchFamily="34" charset="0"/>
              <a:ea typeface="굴림" pitchFamily="34" charset="-127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>
            <a:spLocks/>
          </p:cNvSpPr>
          <p:nvPr/>
        </p:nvSpPr>
        <p:spPr>
          <a:xfrm>
            <a:off x="480060" y="2360744"/>
            <a:ext cx="10538460" cy="44135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buClr>
                <a:srgbClr val="FFFFFF"/>
              </a:buClr>
              <a:defRPr>
                <a:uFillTx/>
              </a:defRPr>
            </a:pPr>
            <a:r>
              <a:rPr lang="en-US" altLang="ko-KR" sz="2400" dirty="0" smtClean="0">
                <a:solidFill>
                  <a:srgbClr val="000000"/>
                </a:solidFill>
                <a:ea typeface="굴림" pitchFamily="34" charset="-127"/>
              </a:rPr>
              <a:t>Giúp chẩn </a:t>
            </a:r>
            <a:r>
              <a:rPr lang="vi-VN" altLang="ko-KR" sz="2400" dirty="0">
                <a:solidFill>
                  <a:srgbClr val="000000"/>
                </a:solidFill>
                <a:ea typeface="굴림" pitchFamily="34" charset="-127"/>
              </a:rPr>
              <a:t>đoán</a:t>
            </a:r>
            <a:r>
              <a:rPr lang="en-US" altLang="ko-KR" sz="2400" dirty="0">
                <a:solidFill>
                  <a:srgbClr val="000000"/>
                </a:solidFill>
                <a:ea typeface="굴림" pitchFamily="34" charset="-127"/>
              </a:rPr>
              <a:t> phân biệt u x</a:t>
            </a:r>
            <a:r>
              <a:rPr lang="vi-VN" altLang="ko-KR" sz="2400" dirty="0">
                <a:solidFill>
                  <a:srgbClr val="000000"/>
                </a:solidFill>
                <a:ea typeface="굴림" pitchFamily="34" charset="-127"/>
              </a:rPr>
              <a:t>ơ</a:t>
            </a:r>
            <a:r>
              <a:rPr lang="en-US" altLang="ko-KR" sz="2400" dirty="0">
                <a:solidFill>
                  <a:srgbClr val="000000"/>
                </a:solidFill>
                <a:ea typeface="굴림" pitchFamily="34" charset="-127"/>
              </a:rPr>
              <a:t> tử cung </a:t>
            </a:r>
            <a:r>
              <a:rPr lang="en-US" altLang="ko-KR" sz="2400" dirty="0" smtClean="0">
                <a:solidFill>
                  <a:srgbClr val="000000"/>
                </a:solidFill>
                <a:ea typeface="굴림" pitchFamily="34" charset="-127"/>
              </a:rPr>
              <a:t>với:</a:t>
            </a:r>
          </a:p>
          <a:p>
            <a:pPr>
              <a:lnSpc>
                <a:spcPct val="150000"/>
              </a:lnSpc>
              <a:spcBef>
                <a:spcPct val="20000"/>
              </a:spcBef>
              <a:buClr>
                <a:srgbClr val="FFFFFF"/>
              </a:buClr>
              <a:defRPr>
                <a:uFillTx/>
              </a:defRPr>
            </a:pPr>
            <a:r>
              <a:rPr lang="en-US" altLang="ko-KR" sz="2400" dirty="0">
                <a:solidFill>
                  <a:srgbClr val="000000"/>
                </a:solidFill>
                <a:ea typeface="굴림" pitchFamily="34" charset="-127"/>
              </a:rPr>
              <a:t> </a:t>
            </a:r>
            <a:r>
              <a:rPr lang="en-US" altLang="ko-KR" sz="2400" dirty="0" smtClean="0">
                <a:solidFill>
                  <a:srgbClr val="000000"/>
                </a:solidFill>
                <a:ea typeface="굴림" pitchFamily="34" charset="-127"/>
              </a:rPr>
              <a:t>     1</a:t>
            </a:r>
            <a:r>
              <a:rPr lang="en-US" altLang="ko-KR" sz="2400" dirty="0">
                <a:solidFill>
                  <a:srgbClr val="000000"/>
                </a:solidFill>
                <a:ea typeface="굴림" pitchFamily="34" charset="-127"/>
              </a:rPr>
              <a:t>. </a:t>
            </a:r>
            <a:r>
              <a:rPr lang="en-US" altLang="ko-KR" sz="2400" dirty="0" err="1">
                <a:solidFill>
                  <a:srgbClr val="000000"/>
                </a:solidFill>
                <a:ea typeface="굴림" pitchFamily="34" charset="-127"/>
              </a:rPr>
              <a:t>Adenomyosis</a:t>
            </a:r>
            <a:r>
              <a:rPr lang="en-US" altLang="ko-KR" sz="2400" dirty="0">
                <a:solidFill>
                  <a:srgbClr val="000000"/>
                </a:solidFill>
                <a:ea typeface="굴림" pitchFamily="34" charset="-127"/>
              </a:rPr>
              <a:t> (JZ rõ (&gt;40%), T2w điểm tăng </a:t>
            </a:r>
            <a:r>
              <a:rPr lang="en-US" altLang="ko-KR" sz="2400" dirty="0" smtClean="0">
                <a:solidFill>
                  <a:srgbClr val="000000"/>
                </a:solidFill>
                <a:ea typeface="굴림" pitchFamily="34" charset="-127"/>
              </a:rPr>
              <a:t>tín hiệu/vùng khuyết)</a:t>
            </a:r>
            <a:br>
              <a:rPr lang="en-US" altLang="ko-KR" sz="2400" dirty="0" smtClean="0">
                <a:solidFill>
                  <a:srgbClr val="000000"/>
                </a:solidFill>
                <a:ea typeface="굴림" pitchFamily="34" charset="-127"/>
              </a:rPr>
            </a:br>
            <a:r>
              <a:rPr lang="en-US" altLang="ko-KR" sz="2400" dirty="0" smtClean="0">
                <a:solidFill>
                  <a:srgbClr val="000000"/>
                </a:solidFill>
                <a:ea typeface="굴림" pitchFamily="34" charset="-127"/>
              </a:rPr>
              <a:t>      2</a:t>
            </a:r>
            <a:r>
              <a:rPr lang="en-US" altLang="ko-KR" sz="2400" dirty="0">
                <a:solidFill>
                  <a:srgbClr val="000000"/>
                </a:solidFill>
                <a:ea typeface="굴림" pitchFamily="34" charset="-127"/>
              </a:rPr>
              <a:t>. </a:t>
            </a:r>
            <a:r>
              <a:rPr lang="en-US" altLang="ko-KR" sz="2400" dirty="0" err="1">
                <a:solidFill>
                  <a:srgbClr val="000000"/>
                </a:solidFill>
                <a:ea typeface="굴림" pitchFamily="34" charset="-127"/>
              </a:rPr>
              <a:t>Leiomyosarcomas</a:t>
            </a:r>
            <a:r>
              <a:rPr lang="en-US" altLang="ko-KR" sz="2400" dirty="0">
                <a:solidFill>
                  <a:srgbClr val="000000"/>
                </a:solidFill>
                <a:ea typeface="굴림" pitchFamily="34" charset="-127"/>
              </a:rPr>
              <a:t> (đậm độ tín hiệu rất dị </a:t>
            </a:r>
            <a:r>
              <a:rPr lang="en-US" altLang="ko-KR" sz="2400" dirty="0" smtClean="0">
                <a:solidFill>
                  <a:srgbClr val="000000"/>
                </a:solidFill>
                <a:ea typeface="굴림" pitchFamily="34" charset="-127"/>
              </a:rPr>
              <a:t>biệt)</a:t>
            </a:r>
            <a:br>
              <a:rPr lang="en-US" altLang="ko-KR" sz="2400" dirty="0" smtClean="0">
                <a:solidFill>
                  <a:srgbClr val="000000"/>
                </a:solidFill>
                <a:ea typeface="굴림" pitchFamily="34" charset="-127"/>
              </a:rPr>
            </a:br>
            <a:r>
              <a:rPr lang="en-US" altLang="ko-KR" sz="2400" dirty="0" smtClean="0">
                <a:solidFill>
                  <a:srgbClr val="000000"/>
                </a:solidFill>
                <a:ea typeface="굴림" pitchFamily="34" charset="-127"/>
              </a:rPr>
              <a:t>      </a:t>
            </a:r>
            <a:r>
              <a:rPr lang="en-US" sz="2400" dirty="0" smtClean="0"/>
              <a:t>3</a:t>
            </a:r>
            <a:r>
              <a:rPr lang="en-US" sz="2400" dirty="0"/>
              <a:t>. UXTC: </a:t>
            </a:r>
          </a:p>
          <a:p>
            <a:pPr marL="1085850" lvl="1" indent="-342900">
              <a:lnSpc>
                <a:spcPct val="150000"/>
              </a:lnSpc>
              <a:buFont typeface="Arial" panose="020B0604020202020204" pitchFamily="34" charset="0"/>
              <a:buChar char="•"/>
              <a:defRPr>
                <a:uFillTx/>
              </a:defRPr>
            </a:pPr>
            <a:r>
              <a:rPr lang="en-US" sz="2400" dirty="0"/>
              <a:t>Mật độ đồng nhất.</a:t>
            </a:r>
          </a:p>
          <a:p>
            <a:pPr marL="1085850" lvl="1" indent="-342900">
              <a:lnSpc>
                <a:spcPct val="150000"/>
              </a:lnSpc>
              <a:buFont typeface="Arial" panose="020B0604020202020204" pitchFamily="34" charset="0"/>
              <a:buChar char="•"/>
              <a:defRPr>
                <a:uFillTx/>
              </a:defRPr>
            </a:pPr>
            <a:r>
              <a:rPr lang="en-US" sz="2400" dirty="0"/>
              <a:t>Bờ rõ</a:t>
            </a:r>
            <a:r>
              <a:rPr lang="en-US" sz="2400" dirty="0" smtClean="0"/>
              <a:t>. </a:t>
            </a:r>
          </a:p>
          <a:p>
            <a:pPr marL="285750">
              <a:lnSpc>
                <a:spcPct val="150000"/>
              </a:lnSpc>
              <a:defRPr>
                <a:uFillTx/>
              </a:defRPr>
            </a:pPr>
            <a:r>
              <a:rPr lang="en-US" altLang="ko-KR" sz="2400" dirty="0" smtClean="0">
                <a:solidFill>
                  <a:srgbClr val="000000"/>
                </a:solidFill>
                <a:ea typeface="굴림" pitchFamily="34" charset="-127"/>
                <a:sym typeface="Wingdings" panose="05000000000000000000" pitchFamily="2" charset="2"/>
              </a:rPr>
              <a:t></a:t>
            </a:r>
            <a:r>
              <a:rPr lang="en-US" altLang="ko-KR" sz="2400" dirty="0" smtClean="0">
                <a:solidFill>
                  <a:srgbClr val="000000"/>
                </a:solidFill>
                <a:ea typeface="굴림" pitchFamily="34" charset="-127"/>
              </a:rPr>
              <a:t> </a:t>
            </a:r>
            <a:r>
              <a:rPr lang="en-US" altLang="ko-KR" sz="2400" dirty="0">
                <a:solidFill>
                  <a:srgbClr val="000000"/>
                </a:solidFill>
                <a:ea typeface="굴림" pitchFamily="34" charset="-127"/>
              </a:rPr>
              <a:t>MRI còn giúp xác </a:t>
            </a:r>
            <a:r>
              <a:rPr lang="vi-VN" altLang="ko-KR" sz="2400" dirty="0">
                <a:solidFill>
                  <a:srgbClr val="000000"/>
                </a:solidFill>
                <a:ea typeface="굴림" pitchFamily="34" charset="-127"/>
              </a:rPr>
              <a:t>đị</a:t>
            </a:r>
            <a:r>
              <a:rPr lang="en-US" altLang="ko-KR" sz="2400" dirty="0" err="1">
                <a:solidFill>
                  <a:srgbClr val="000000"/>
                </a:solidFill>
                <a:ea typeface="굴림" pitchFamily="34" charset="-127"/>
              </a:rPr>
              <a:t>nh</a:t>
            </a:r>
            <a:r>
              <a:rPr lang="en-US" altLang="ko-KR" sz="2400" dirty="0">
                <a:solidFill>
                  <a:srgbClr val="000000"/>
                </a:solidFill>
                <a:ea typeface="굴림" pitchFamily="34" charset="-127"/>
              </a:rPr>
              <a:t> cách thức phẫu thuật trong những </a:t>
            </a:r>
            <a:r>
              <a:rPr lang="en-US" altLang="ko-KR" sz="2400" dirty="0" err="1">
                <a:solidFill>
                  <a:srgbClr val="000000"/>
                </a:solidFill>
                <a:ea typeface="굴림" pitchFamily="34" charset="-127"/>
              </a:rPr>
              <a:t>tr</a:t>
            </a:r>
            <a:r>
              <a:rPr lang="vi-VN" altLang="ko-KR" sz="2400" dirty="0">
                <a:solidFill>
                  <a:srgbClr val="000000"/>
                </a:solidFill>
                <a:ea typeface="굴림" pitchFamily="34" charset="-127"/>
              </a:rPr>
              <a:t>ườ</a:t>
            </a:r>
            <a:r>
              <a:rPr lang="en-US" altLang="ko-KR" sz="2400" dirty="0">
                <a:solidFill>
                  <a:srgbClr val="000000"/>
                </a:solidFill>
                <a:ea typeface="굴림" pitchFamily="34" charset="-127"/>
              </a:rPr>
              <a:t>ng hợp phức tạp.</a:t>
            </a:r>
            <a:endParaRPr lang="en-US" altLang="ko-KR" sz="2400" dirty="0">
              <a:solidFill>
                <a:srgbClr val="000000"/>
              </a:solidFill>
              <a:ea typeface="굴림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07264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" y="585470"/>
            <a:ext cx="4908282" cy="34163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1903" y="585470"/>
            <a:ext cx="3970295" cy="34163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731520" y="4706035"/>
            <a:ext cx="490828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vi-VN" sz="2000" i="1" dirty="0">
                <a:solidFill>
                  <a:schemeClr val="accent5">
                    <a:lumMod val="75000"/>
                  </a:schemeClr>
                </a:solidFill>
                <a:latin typeface="Century Gothic (Headings)"/>
              </a:rPr>
              <a:t>các ổ xuất huyết nhỏ thể hiện bằng các điểm tăng tín </a:t>
            </a:r>
            <a:r>
              <a:rPr lang="vi-VN" sz="2000" i="1" dirty="0" smtClean="0">
                <a:solidFill>
                  <a:schemeClr val="accent5">
                    <a:lumMod val="75000"/>
                  </a:schemeClr>
                </a:solidFill>
                <a:latin typeface="Century Gothic (Headings)"/>
              </a:rPr>
              <a:t>hiệu</a:t>
            </a:r>
            <a:r>
              <a:rPr lang="vi-VN" sz="2000" i="1" dirty="0">
                <a:solidFill>
                  <a:schemeClr val="accent5">
                    <a:lumMod val="75000"/>
                  </a:schemeClr>
                </a:solidFill>
                <a:latin typeface="Century Gothic (Headings)"/>
              </a:rPr>
              <a:t> </a:t>
            </a:r>
            <a:r>
              <a:rPr lang="vi-VN" sz="2000" i="1" dirty="0" smtClean="0">
                <a:solidFill>
                  <a:schemeClr val="accent5">
                    <a:lumMod val="75000"/>
                  </a:schemeClr>
                </a:solidFill>
                <a:latin typeface="Century Gothic (Headings)"/>
              </a:rPr>
              <a:t>ở thì T2W</a:t>
            </a:r>
            <a:endParaRPr lang="vi-VN" sz="2000" i="1" dirty="0">
              <a:solidFill>
                <a:schemeClr val="accent5">
                  <a:lumMod val="75000"/>
                </a:schemeClr>
              </a:solidFill>
              <a:latin typeface="Century Gothic (Headings)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928726" y="4706035"/>
            <a:ext cx="301717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vi-VN" sz="2000" i="1" dirty="0">
                <a:solidFill>
                  <a:schemeClr val="accent5">
                    <a:lumMod val="75000"/>
                  </a:schemeClr>
                </a:solidFill>
                <a:latin typeface="Century Gothic (Headings)"/>
              </a:rPr>
              <a:t>các vùng có tín hiệu kém</a:t>
            </a:r>
          </a:p>
        </p:txBody>
      </p:sp>
    </p:spTree>
    <p:extLst>
      <p:ext uri="{BB962C8B-B14F-4D97-AF65-F5344CB8AC3E}">
        <p14:creationId xmlns:p14="http://schemas.microsoft.com/office/powerpoint/2010/main" val="3283099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U X</a:t>
            </a:r>
            <a:r>
              <a:rPr lang="vi-VN" b="1" dirty="0">
                <a:latin typeface="Arial" panose="020B0604020202020204" pitchFamily="34" charset="0"/>
                <a:cs typeface="Arial" panose="020B0604020202020204" pitchFamily="34" charset="0"/>
              </a:rPr>
              <a:t>Ơ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C</a:t>
            </a:r>
            <a:r>
              <a:rPr lang="vi-VN" b="1" dirty="0">
                <a:latin typeface="Arial" panose="020B0604020202020204" pitchFamily="34" charset="0"/>
                <a:cs typeface="Arial" panose="020B0604020202020204" pitchFamily="34" charset="0"/>
              </a:rPr>
              <a:t>Ơ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TỬ CUNG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1480" y="2603500"/>
            <a:ext cx="9569133" cy="3416300"/>
          </a:xfrm>
        </p:spPr>
        <p:txBody>
          <a:bodyPr>
            <a:normAutofit/>
          </a:bodyPr>
          <a:lstStyle/>
          <a:p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Dịch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tễ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Sinh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bệnh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học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Giải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phẫu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bệnh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Phân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loại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về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vị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trí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Lâm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sàng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Tiếp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cân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quản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lý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điều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trị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168" y="605631"/>
            <a:ext cx="8945371" cy="347353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379219" y="4270354"/>
            <a:ext cx="737616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vi-VN" sz="2400" dirty="0" smtClean="0">
                <a:latin typeface="Century Gothic (Headings)"/>
              </a:rPr>
              <a:t>- JZ </a:t>
            </a:r>
            <a:r>
              <a:rPr lang="vi-VN" sz="2400" dirty="0">
                <a:latin typeface="Century Gothic (Headings)"/>
              </a:rPr>
              <a:t>thể hiện trên T2W là vùng tín hiệu kém nằm giữa nội mạc </a:t>
            </a:r>
            <a:r>
              <a:rPr lang="vi-VN" sz="2400" dirty="0" smtClean="0">
                <a:latin typeface="Century Gothic (Headings)"/>
              </a:rPr>
              <a:t>chức </a:t>
            </a:r>
            <a:r>
              <a:rPr lang="vi-VN" sz="2400" dirty="0">
                <a:latin typeface="Century Gothic (Headings)"/>
              </a:rPr>
              <a:t>năng có tín hiệu mạnh và cơ tử cung có tín hiệu yếu</a:t>
            </a:r>
          </a:p>
        </p:txBody>
      </p:sp>
      <p:sp>
        <p:nvSpPr>
          <p:cNvPr id="4" name="Rectangle 3"/>
          <p:cNvSpPr/>
          <p:nvPr/>
        </p:nvSpPr>
        <p:spPr>
          <a:xfrm>
            <a:off x="1385631" y="5661867"/>
            <a:ext cx="80538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vi-VN" sz="2400" dirty="0" smtClean="0">
                <a:latin typeface="Century Gothic (Headings)"/>
              </a:rPr>
              <a:t>- JZ </a:t>
            </a:r>
            <a:r>
              <a:rPr lang="vi-VN" sz="2400" dirty="0">
                <a:latin typeface="Century Gothic (Headings)"/>
              </a:rPr>
              <a:t>dầy trên 40% là một dấu hiệu gợi ý của adenomyosis</a:t>
            </a:r>
          </a:p>
        </p:txBody>
      </p:sp>
    </p:spTree>
    <p:extLst>
      <p:ext uri="{BB962C8B-B14F-4D97-AF65-F5344CB8AC3E}">
        <p14:creationId xmlns:p14="http://schemas.microsoft.com/office/powerpoint/2010/main" val="44411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3" name="Title 2"/>
          <p:cNvSpPr>
            <a:spLocks noGrp="1" noChangeArrowheads="1"/>
          </p:cNvSpPr>
          <p:nvPr>
            <p:ph type="title" idx="4294967295"/>
          </p:nvPr>
        </p:nvSpPr>
        <p:spPr>
          <a:xfrm>
            <a:off x="251460" y="362585"/>
            <a:ext cx="4835525" cy="527050"/>
          </a:xfrm>
        </p:spPr>
        <p:txBody>
          <a:bodyPr>
            <a:noAutofit/>
          </a:bodyPr>
          <a:lstStyle/>
          <a:p>
            <a:pPr eaLnBrk="1" hangingPunct="1"/>
            <a:r>
              <a:rPr lang="en-US" altLang="en-US" sz="4400" b="1" dirty="0">
                <a:ln>
                  <a:noFill/>
                </a:ln>
                <a:solidFill>
                  <a:schemeClr val="tx1"/>
                </a:solidFill>
                <a:uFillTx/>
                <a:latin typeface="Arial" panose="020B0604020202020204" pitchFamily="34" charset="0"/>
                <a:cs typeface="Arial" panose="020B0604020202020204" pitchFamily="34" charset="0"/>
              </a:rPr>
              <a:t>MRI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1460" y="2454910"/>
            <a:ext cx="5753100" cy="1819275"/>
          </a:xfrm>
        </p:spPr>
        <p:txBody>
          <a:bodyPr>
            <a:noAutofit/>
          </a:bodyPr>
          <a:lstStyle/>
          <a:p>
            <a:pPr eaLnBrk="1" hangingPunct="1">
              <a:defRPr>
                <a:uFillTx/>
              </a:defRPr>
            </a:pPr>
            <a:r>
              <a:rPr lang="en-US" sz="2800" dirty="0">
                <a:solidFill>
                  <a:schemeClr val="tx1"/>
                </a:solidFill>
                <a:cs typeface="Arial" panose="020B0604020202020204" pitchFamily="34" charset="0"/>
              </a:rPr>
              <a:t>MRI: </a:t>
            </a:r>
            <a:r>
              <a:rPr lang="en-US" sz="2800" dirty="0" err="1">
                <a:solidFill>
                  <a:schemeClr val="tx1"/>
                </a:solidFill>
                <a:cs typeface="Arial" panose="020B0604020202020204" pitchFamily="34" charset="0"/>
              </a:rPr>
              <a:t>kết</a:t>
            </a:r>
            <a:r>
              <a:rPr lang="en-US" sz="2800" dirty="0">
                <a:solidFill>
                  <a:schemeClr val="tx1"/>
                </a:solidFill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cs typeface="Arial" panose="020B0604020202020204" pitchFamily="34" charset="0"/>
              </a:rPr>
              <a:t>quả</a:t>
            </a:r>
            <a:r>
              <a:rPr lang="en-US" sz="2800" dirty="0">
                <a:solidFill>
                  <a:schemeClr val="tx1"/>
                </a:solidFill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cs typeface="Arial" panose="020B0604020202020204" pitchFamily="34" charset="0"/>
              </a:rPr>
              <a:t>nghĩ</a:t>
            </a:r>
            <a:r>
              <a:rPr lang="en-US" sz="2800" dirty="0">
                <a:solidFill>
                  <a:schemeClr val="tx1"/>
                </a:solidFill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cs typeface="Arial" panose="020B0604020202020204" pitchFamily="34" charset="0"/>
              </a:rPr>
              <a:t>tới</a:t>
            </a:r>
            <a:r>
              <a:rPr lang="en-US" sz="2800" dirty="0">
                <a:solidFill>
                  <a:schemeClr val="tx1"/>
                </a:solidFill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cs typeface="Arial" panose="020B0604020202020204" pitchFamily="34" charset="0"/>
              </a:rPr>
              <a:t>UXTC</a:t>
            </a:r>
            <a:r>
              <a:rPr lang="en-US" sz="2800" dirty="0">
                <a:solidFill>
                  <a:schemeClr val="tx1"/>
                </a:solidFill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cs typeface="Arial" panose="020B0604020202020204" pitchFamily="34" charset="0"/>
              </a:rPr>
              <a:t>khi</a:t>
            </a:r>
            <a:r>
              <a:rPr lang="en-US" sz="2800" dirty="0">
                <a:solidFill>
                  <a:schemeClr val="tx1"/>
                </a:solidFill>
                <a:cs typeface="Arial" panose="020B0604020202020204" pitchFamily="34" charset="0"/>
              </a:rPr>
              <a:t>:</a:t>
            </a:r>
          </a:p>
          <a:p>
            <a:pPr marL="0" indent="0">
              <a:buNone/>
              <a:defRPr>
                <a:uFillTx/>
              </a:defRPr>
            </a:pPr>
            <a:r>
              <a:rPr lang="en-US" sz="2800" dirty="0">
                <a:solidFill>
                  <a:schemeClr val="tx1"/>
                </a:solidFill>
                <a:cs typeface="Arial" panose="020B0604020202020204" pitchFamily="34" charset="0"/>
              </a:rPr>
              <a:t>	- </a:t>
            </a:r>
            <a:r>
              <a:rPr lang="en-US" sz="2800" dirty="0" err="1">
                <a:solidFill>
                  <a:schemeClr val="tx1"/>
                </a:solidFill>
                <a:cs typeface="Arial" panose="020B0604020202020204" pitchFamily="34" charset="0"/>
              </a:rPr>
              <a:t>Mật</a:t>
            </a:r>
            <a:r>
              <a:rPr lang="en-US" sz="2800" dirty="0">
                <a:solidFill>
                  <a:schemeClr val="tx1"/>
                </a:solidFill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cs typeface="Arial" panose="020B0604020202020204" pitchFamily="34" charset="0"/>
              </a:rPr>
              <a:t>độ</a:t>
            </a:r>
            <a:r>
              <a:rPr lang="en-US" sz="2800" dirty="0">
                <a:solidFill>
                  <a:schemeClr val="tx1"/>
                </a:solidFill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cs typeface="Arial" panose="020B0604020202020204" pitchFamily="34" charset="0"/>
              </a:rPr>
              <a:t>đồng</a:t>
            </a:r>
            <a:r>
              <a:rPr lang="en-US" sz="2800" dirty="0">
                <a:solidFill>
                  <a:schemeClr val="tx1"/>
                </a:solidFill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cs typeface="Arial" panose="020B0604020202020204" pitchFamily="34" charset="0"/>
              </a:rPr>
              <a:t>nhất</a:t>
            </a:r>
            <a:r>
              <a:rPr lang="en-US" sz="2800" dirty="0">
                <a:solidFill>
                  <a:schemeClr val="tx1"/>
                </a:solidFill>
                <a:cs typeface="Arial" panose="020B0604020202020204" pitchFamily="34" charset="0"/>
              </a:rPr>
              <a:t>.</a:t>
            </a:r>
          </a:p>
          <a:p>
            <a:pPr marL="0" indent="0">
              <a:buNone/>
              <a:defRPr>
                <a:uFillTx/>
              </a:defRPr>
            </a:pPr>
            <a:r>
              <a:rPr lang="en-US" sz="2800" dirty="0">
                <a:solidFill>
                  <a:schemeClr val="tx1"/>
                </a:solidFill>
                <a:cs typeface="Arial" panose="020B0604020202020204" pitchFamily="34" charset="0"/>
              </a:rPr>
              <a:t>	- </a:t>
            </a:r>
            <a:r>
              <a:rPr lang="en-US" sz="2800" dirty="0" err="1">
                <a:solidFill>
                  <a:schemeClr val="tx1"/>
                </a:solidFill>
                <a:cs typeface="Arial" panose="020B0604020202020204" pitchFamily="34" charset="0"/>
              </a:rPr>
              <a:t>Bờ</a:t>
            </a:r>
            <a:r>
              <a:rPr lang="en-US" sz="2800" dirty="0">
                <a:solidFill>
                  <a:schemeClr val="tx1"/>
                </a:solidFill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cs typeface="Arial" panose="020B0604020202020204" pitchFamily="34" charset="0"/>
              </a:rPr>
              <a:t>rõ</a:t>
            </a:r>
            <a:endParaRPr lang="en-US" sz="2800" dirty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eaLnBrk="1" hangingPunct="1">
              <a:defRPr>
                <a:uFillTx/>
              </a:defRPr>
            </a:pPr>
            <a:endParaRPr lang="en-US" sz="2800" dirty="0">
              <a:solidFill>
                <a:schemeClr val="tx1"/>
              </a:solidFill>
              <a:uFillTx/>
              <a:cs typeface="Arial" panose="020B0604020202020204" pitchFamily="34" charset="0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144590"/>
              </p:ext>
            </p:extLst>
          </p:nvPr>
        </p:nvGraphicFramePr>
        <p:xfrm>
          <a:off x="1202623" y="4274185"/>
          <a:ext cx="8128000" cy="1925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2624031939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095275092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476073535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729855392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9694444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vi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Độ</a:t>
                      </a:r>
                      <a:r>
                        <a:rPr lang="en-US" baseline="0" dirty="0" smtClean="0"/>
                        <a:t> nhạy</a:t>
                      </a:r>
                      <a:endParaRPr lang="vi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Độ</a:t>
                      </a:r>
                      <a:r>
                        <a:rPr lang="en-US" baseline="0" dirty="0" smtClean="0"/>
                        <a:t> chuyên</a:t>
                      </a:r>
                      <a:endParaRPr lang="vi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Giá</a:t>
                      </a:r>
                      <a:r>
                        <a:rPr lang="en-US" baseline="0" dirty="0" smtClean="0"/>
                        <a:t> trị tiên đoán dương</a:t>
                      </a:r>
                      <a:endParaRPr lang="vi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Giá</a:t>
                      </a:r>
                      <a:r>
                        <a:rPr lang="en-US" baseline="0" dirty="0" smtClean="0"/>
                        <a:t> trị tiên đoán âm</a:t>
                      </a:r>
                      <a:endParaRPr lang="vi-V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03421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 cơ</a:t>
                      </a:r>
                      <a:r>
                        <a:rPr lang="en-US" baseline="0" dirty="0" smtClean="0"/>
                        <a:t> trơn</a:t>
                      </a:r>
                      <a:endParaRPr lang="vi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94%</a:t>
                      </a:r>
                      <a:endParaRPr lang="vi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33%</a:t>
                      </a:r>
                      <a:endParaRPr lang="vi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95%</a:t>
                      </a:r>
                      <a:endParaRPr lang="vi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27%</a:t>
                      </a:r>
                      <a:endParaRPr lang="vi-V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19003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Lạc</a:t>
                      </a:r>
                      <a:r>
                        <a:rPr lang="en-US" baseline="0" dirty="0" smtClean="0"/>
                        <a:t> nội mạc trong tử cung</a:t>
                      </a:r>
                      <a:endParaRPr lang="vi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38%</a:t>
                      </a:r>
                      <a:endParaRPr lang="vi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91%</a:t>
                      </a:r>
                      <a:endParaRPr lang="vi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52%</a:t>
                      </a:r>
                      <a:endParaRPr lang="vi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85%</a:t>
                      </a:r>
                      <a:endParaRPr lang="vi-V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0759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66987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5723" y="3654091"/>
            <a:ext cx="2957658" cy="298196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3960" y="558194"/>
            <a:ext cx="3327935" cy="384048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7404" y="273252"/>
            <a:ext cx="3234150" cy="2932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824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334528625"/>
              </p:ext>
            </p:extLst>
          </p:nvPr>
        </p:nvGraphicFramePr>
        <p:xfrm>
          <a:off x="3048000" y="19812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65860" y="640080"/>
            <a:ext cx="8229600" cy="1143000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ĐIỀU TRỊ U X</a:t>
            </a:r>
            <a:r>
              <a:rPr lang="vi-VN" b="1" dirty="0">
                <a:latin typeface="Arial" panose="020B0604020202020204" pitchFamily="34" charset="0"/>
                <a:cs typeface="Arial" panose="020B0604020202020204" pitchFamily="34" charset="0"/>
              </a:rPr>
              <a:t>Ơ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C</a:t>
            </a:r>
            <a:r>
              <a:rPr lang="vi-VN" b="1" dirty="0">
                <a:latin typeface="Arial" panose="020B0604020202020204" pitchFamily="34" charset="0"/>
                <a:cs typeface="Arial" panose="020B0604020202020204" pitchFamily="34" charset="0"/>
              </a:rPr>
              <a:t>Ơ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TỬ CUNG</a:t>
            </a:r>
          </a:p>
        </p:txBody>
      </p:sp>
    </p:spTree>
    <p:extLst>
      <p:ext uri="{BB962C8B-B14F-4D97-AF65-F5344CB8AC3E}">
        <p14:creationId xmlns:p14="http://schemas.microsoft.com/office/powerpoint/2010/main" val="3981716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5360" y="754380"/>
            <a:ext cx="9144000" cy="762000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ĐIỀU TRỊ</a:t>
            </a:r>
          </a:p>
        </p:txBody>
      </p:sp>
      <p:graphicFrame>
        <p:nvGraphicFramePr>
          <p:cNvPr id="3" name="Diagram 2"/>
          <p:cNvGraphicFramePr/>
          <p:nvPr>
            <p:extLst/>
          </p:nvPr>
        </p:nvGraphicFramePr>
        <p:xfrm>
          <a:off x="1524000" y="609600"/>
          <a:ext cx="9144000" cy="6248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1827403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9660" y="868680"/>
            <a:ext cx="9144000" cy="762000"/>
          </a:xfrm>
        </p:spPr>
        <p:txBody>
          <a:bodyPr>
            <a:norm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NỘI KHOA</a:t>
            </a:r>
          </a:p>
        </p:txBody>
      </p:sp>
      <p:graphicFrame>
        <p:nvGraphicFramePr>
          <p:cNvPr id="13" name="Diagram 12"/>
          <p:cNvGraphicFramePr/>
          <p:nvPr>
            <p:extLst/>
          </p:nvPr>
        </p:nvGraphicFramePr>
        <p:xfrm>
          <a:off x="1524000" y="762001"/>
          <a:ext cx="9144000" cy="60799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3273661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D47A5012-3ACB-4D86-821E-5CD36124E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Steroids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sinh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dục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26220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620" y="2603500"/>
            <a:ext cx="11315700" cy="3416300"/>
          </a:xfrm>
        </p:spPr>
        <p:txBody>
          <a:bodyPr>
            <a:normAutofit/>
          </a:bodyPr>
          <a:lstStyle/>
          <a:p>
            <a:pPr algn="just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Không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bằng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chứng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cho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thấy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sử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dụng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COCs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thúc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đẩy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u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xơ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phát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triển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thêm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⇨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không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chống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chỉ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định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khi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xử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dụng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COCs.</a:t>
            </a:r>
          </a:p>
          <a:p>
            <a:pPr algn="just"/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Tạm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thời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làm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giảm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lượng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máu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hành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kinh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&amp;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trì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hoãn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sự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phát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triển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u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xơ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nhờ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thành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phần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progestin. </a:t>
            </a:r>
          </a:p>
        </p:txBody>
      </p:sp>
    </p:spTree>
    <p:extLst>
      <p:ext uri="{BB962C8B-B14F-4D97-AF65-F5344CB8AC3E}">
        <p14:creationId xmlns:p14="http://schemas.microsoft.com/office/powerpoint/2010/main" val="98766595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Progestin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6280"/>
            <a:ext cx="11269980" cy="3416300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Progestin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progesterone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tự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nhiên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⇨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làm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teo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nội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mạc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tử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cung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⇨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giảm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mất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máu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khi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hành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kinh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ở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phụ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nữ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u x</a:t>
            </a:r>
            <a:r>
              <a:rPr lang="vi-VN" sz="2800" dirty="0">
                <a:latin typeface="Arial" panose="020B0604020202020204" pitchFamily="34" charset="0"/>
                <a:cs typeface="Arial" panose="020B0604020202020204" pitchFamily="34" charset="0"/>
              </a:rPr>
              <a:t>ơ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pPr algn="just"/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Tác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dụng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progestin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progesterone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tự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nhiên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trên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u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xơ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khác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nhau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pPr marL="0" indent="0" algn="just">
              <a:buNone/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buNone/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490306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Progestin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620" y="2603500"/>
            <a:ext cx="11269980" cy="3416300"/>
          </a:xfrm>
        </p:spPr>
        <p:txBody>
          <a:bodyPr>
            <a:normAutofit/>
          </a:bodyPr>
          <a:lstStyle/>
          <a:p>
            <a:pPr algn="just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Progesterone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tự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nhiên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algn="just"/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Tăng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EGF ⇨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thúc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đẩy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UXCTC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phát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triển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lvl="1" algn="just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Giảm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ILGF-1 ⇨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ức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chế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phát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triển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UXCTC.</a:t>
            </a:r>
          </a:p>
          <a:p>
            <a:pPr algn="just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Progestin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điều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hòa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hướng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xuống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cả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ER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PR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trong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UXCTC ⇨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ức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chế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tăng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trưởng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UXCTC.</a:t>
            </a:r>
          </a:p>
          <a:p>
            <a:pPr algn="just"/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61672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Dịch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tễ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340" y="2603500"/>
            <a:ext cx="11384280" cy="3416300"/>
          </a:xfrm>
        </p:spPr>
        <p:txBody>
          <a:bodyPr>
            <a:normAutofit/>
          </a:bodyPr>
          <a:lstStyle/>
          <a:p>
            <a:r>
              <a:rPr lang="vi-VN" sz="2800" dirty="0">
                <a:latin typeface="Arial" panose="020B0604020202020204" pitchFamily="34" charset="0"/>
                <a:cs typeface="Arial" panose="020B0604020202020204" pitchFamily="34" charset="0"/>
              </a:rPr>
              <a:t>70-80% PN độ tuổi 50 có ≥ 1 nhân xơ</a:t>
            </a:r>
          </a:p>
          <a:p>
            <a:r>
              <a:rPr lang="vi-VN" sz="2800" dirty="0">
                <a:latin typeface="Arial" panose="020B0604020202020204" pitchFamily="34" charset="0"/>
                <a:cs typeface="Arial" panose="020B0604020202020204" pitchFamily="34" charset="0"/>
              </a:rPr>
              <a:t>80% bệnh phẩm cắt TC có ≥ 1 nhân xơ 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cắt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vì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nguyên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nhân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bất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kỳ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Whiteman 2010: 27% BN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đến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khám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phụ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khoa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vì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UXCTC</a:t>
            </a:r>
          </a:p>
          <a:p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Đỉnh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xuất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độ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ở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tuổi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40</a:t>
            </a:r>
            <a:r>
              <a:rPr lang="vi-VN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5783" y="838200"/>
            <a:ext cx="9144000" cy="990600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LNG-IUS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603500"/>
            <a:ext cx="11315700" cy="3416300"/>
          </a:xfrm>
        </p:spPr>
        <p:txBody>
          <a:bodyPr>
            <a:noAutofit/>
          </a:bodyPr>
          <a:lstStyle/>
          <a:p>
            <a:pPr algn="just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Rong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kinh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/u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xơ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(±) ⇨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giảm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lượng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máu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mất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một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cách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ý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nghĩa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pPr algn="just"/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Không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hiệu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quả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trong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làm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giảm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kích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cỡ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khối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u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xơ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.  </a:t>
            </a:r>
          </a:p>
          <a:p>
            <a:pPr algn="just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LNG-IUS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với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COCs	</a:t>
            </a:r>
          </a:p>
          <a:p>
            <a:pPr lvl="1" algn="just"/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Tỉ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lệ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thất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bại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điều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trị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như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nhau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lvl="1" algn="just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Giảm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rong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kinh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liên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quan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đến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u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xơ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: LNG-IUS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hiệu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quả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hơn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COCs. </a:t>
            </a:r>
          </a:p>
        </p:txBody>
      </p:sp>
    </p:spTree>
    <p:extLst>
      <p:ext uri="{BB962C8B-B14F-4D97-AF65-F5344CB8AC3E}">
        <p14:creationId xmlns:p14="http://schemas.microsoft.com/office/powerpoint/2010/main" val="370189695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3C9B3836-E038-46DB-92F1-E6D9551DC9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2450"/>
            <a:ext cx="10732770" cy="1356360"/>
          </a:xfrm>
        </p:spPr>
        <p:txBody>
          <a:bodyPr/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Chất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t</a:t>
            </a:r>
            <a:r>
              <a:rPr lang="vi-VN" dirty="0">
                <a:latin typeface="Arial" panose="020B0604020202020204" pitchFamily="34" charset="0"/>
                <a:cs typeface="Arial" panose="020B0604020202020204" pitchFamily="34" charset="0"/>
              </a:rPr>
              <a:t>ư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ơng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tự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GnRH</a:t>
            </a: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C9577355-E24C-4DDB-8C7E-C74A9F3691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0" y="2603500"/>
            <a:ext cx="10934700" cy="3416300"/>
          </a:xfrm>
        </p:spPr>
        <p:txBody>
          <a:bodyPr>
            <a:normAutofit/>
          </a:bodyPr>
          <a:lstStyle/>
          <a:p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Đồng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vận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GnRH (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GnRHa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Đối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vận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GnRH (GnRH anta)</a:t>
            </a:r>
          </a:p>
          <a:p>
            <a:pPr marL="0" indent="0">
              <a:buNone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r>
              <a:rPr lang="vi-VN" sz="2800" dirty="0">
                <a:latin typeface="Arial" panose="020B0604020202020204" pitchFamily="34" charset="0"/>
                <a:cs typeface="Arial" panose="020B0604020202020204" pitchFamily="34" charset="0"/>
              </a:rPr>
              <a:t>ư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ờng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kết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hợp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với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điều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trị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nội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tiết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bổ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sung (add back therapy)</a:t>
            </a:r>
          </a:p>
        </p:txBody>
      </p:sp>
    </p:spTree>
    <p:extLst>
      <p:ext uri="{BB962C8B-B14F-4D97-AF65-F5344CB8AC3E}">
        <p14:creationId xmlns:p14="http://schemas.microsoft.com/office/powerpoint/2010/main" val="349359960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0756A8CD-E39C-4761-81FF-16DE152C7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GnRH agonist</a:t>
            </a: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24482389-6A50-4462-B08B-13F698345E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1950" y="2470150"/>
            <a:ext cx="11525250" cy="4197350"/>
          </a:xfrm>
        </p:spPr>
        <p:txBody>
          <a:bodyPr>
            <a:normAutofit lnSpcReduction="10000"/>
          </a:bodyPr>
          <a:lstStyle/>
          <a:p>
            <a:pPr algn="just"/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Tăng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phóng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thích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GnRH 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gây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tr</a:t>
            </a:r>
            <a:r>
              <a:rPr lang="vi-VN" sz="2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ơ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hóa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thụ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thể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GnRH/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tuyến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yên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algn="just">
              <a:buFont typeface="Wingdings" panose="05000000000000000000" pitchFamily="2" charset="2"/>
              <a:buChar char="à"/>
            </a:pP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mất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nhạy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cảm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với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GnRH 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không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tiết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FSH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và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LH 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triệt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tiêu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E </a:t>
            </a:r>
          </a:p>
          <a:p>
            <a:pPr algn="just"/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Có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thể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giảm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tới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50%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kích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th</a:t>
            </a:r>
            <a:r>
              <a:rPr lang="vi-VN" sz="2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ư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ớc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u x</a:t>
            </a:r>
            <a:r>
              <a:rPr lang="vi-VN" sz="2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ơ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sau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3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tháng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điều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trị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.</a:t>
            </a:r>
          </a:p>
          <a:p>
            <a:pPr algn="just"/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Điều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trị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kéo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dài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gây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thiếu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hụt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steroid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nội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sinh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rối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loạn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lvl="1" algn="just">
              <a:buFont typeface="Wingdings" panose="05000000000000000000" pitchFamily="2" charset="2"/>
              <a:buChar char="Ø"/>
            </a:pP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Giới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hạn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thời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gian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điều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trị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trong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vòng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3-6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tháng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.</a:t>
            </a:r>
          </a:p>
          <a:p>
            <a:pPr lvl="1" algn="just">
              <a:buFont typeface="Wingdings" panose="05000000000000000000" pitchFamily="2" charset="2"/>
              <a:buChar char="Ø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Estrogen add back (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chưa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đ</a:t>
            </a:r>
            <a:r>
              <a:rPr lang="vi-VN" sz="2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ư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ợc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chứng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minh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)</a:t>
            </a:r>
          </a:p>
          <a:p>
            <a:pPr lvl="1" algn="just">
              <a:buFont typeface="Wingdings" panose="05000000000000000000" pitchFamily="2" charset="2"/>
              <a:buChar char="Ø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Progestin add back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làm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giảm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/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vô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hiệu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hóa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hiệu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quả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của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GnRHa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algn="just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	U x</a:t>
            </a:r>
            <a:r>
              <a:rPr lang="vi-VN" sz="2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ơ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tái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phát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triển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nhanh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sau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khi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ng</a:t>
            </a:r>
            <a:r>
              <a:rPr lang="vi-VN" sz="2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ư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ng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GnRHa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	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50650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9431A224-F659-4328-8ABB-16333731F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GnRH agonist</a:t>
            </a: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E5C46546-3D3E-4A0A-AF29-FE3F9BDF4B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603500"/>
            <a:ext cx="11468100" cy="3873500"/>
          </a:xfrm>
        </p:spPr>
        <p:txBody>
          <a:bodyPr>
            <a:normAutofit lnSpcReduction="10000"/>
          </a:bodyPr>
          <a:lstStyle/>
          <a:p>
            <a:pPr algn="just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Hiệu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ứng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dội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” 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có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tác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dụng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chậm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(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sau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10-14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ngày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)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một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điều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trị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tạm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thời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nhằm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chuẩn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bị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tiền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phẫu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Giúp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giảm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kích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r>
              <a:rPr lang="vi-VN" sz="2800" dirty="0">
                <a:latin typeface="Arial" panose="020B0604020202020204" pitchFamily="34" charset="0"/>
                <a:cs typeface="Arial" panose="020B0604020202020204" pitchFamily="34" charset="0"/>
              </a:rPr>
              <a:t>ư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ớc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khối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u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nhanh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thay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đổi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cục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diện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và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ph</a:t>
            </a:r>
            <a:r>
              <a:rPr lang="vi-VN" sz="2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ư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ơng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pháp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phẫu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thuật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algn="just"/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Có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hiệu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quả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trong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điều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chỉnh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tình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trạng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thiếu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máu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cho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bệnh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nhân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nếu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có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algn="just"/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Gây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một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số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tác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dụng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phụ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nh</a:t>
            </a:r>
            <a:r>
              <a:rPr lang="vi-VN" sz="2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ư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nóng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bừng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mặt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.</a:t>
            </a:r>
          </a:p>
          <a:p>
            <a:pPr algn="just"/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Giá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cả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phù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hợp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algn="just"/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572017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B9DE1AAA-34AA-49EB-9393-94F7FB05E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GnRH antagonist</a:t>
            </a: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C5582620-D52F-4CB8-A7B5-AE6A4A2F81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100" y="2603500"/>
            <a:ext cx="11430000" cy="4083050"/>
          </a:xfrm>
        </p:spPr>
        <p:txBody>
          <a:bodyPr>
            <a:normAutofit/>
          </a:bodyPr>
          <a:lstStyle/>
          <a:p>
            <a:pPr algn="just"/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Hoạt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động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dựa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trên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c</a:t>
            </a:r>
            <a:r>
              <a:rPr lang="vi-VN" sz="2800" dirty="0">
                <a:latin typeface="Arial" panose="020B0604020202020204" pitchFamily="34" charset="0"/>
                <a:cs typeface="Arial" panose="020B0604020202020204" pitchFamily="34" charset="0"/>
              </a:rPr>
              <a:t>ơ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chế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ức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chế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cạnh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tranh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kinh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điển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GnRH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mất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tác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dụng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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tuyến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yên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không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tiết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LH, FSH 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triệt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tiêu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E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nội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sinh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algn="just"/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Hiệu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quả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điều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trị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và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các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vấn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đề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khác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hầu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nh</a:t>
            </a:r>
            <a:r>
              <a:rPr lang="vi-VN" sz="2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ư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không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khác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biệt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so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với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GnRHa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algn="just"/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Không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tạo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“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phản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ứng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dội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” 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có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tác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dụng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sớm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h</a:t>
            </a:r>
            <a:r>
              <a:rPr lang="vi-VN" sz="2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ơ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n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GnRHa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</a:p>
          <a:p>
            <a:pPr algn="just"/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Giá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cả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đắt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đỏ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h</a:t>
            </a:r>
            <a:r>
              <a:rPr lang="vi-VN" sz="2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ơ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n so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với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GnRHa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algn="just"/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Cần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thêm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nghiên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cứu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để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khảo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sát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tính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hiệu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quả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trong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điều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trị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u x</a:t>
            </a:r>
            <a:r>
              <a:rPr lang="vi-VN" sz="2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ơ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algn="just"/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30212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D6E622E6-8898-46E4-801A-3E2E68835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Chất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ức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chế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Aromatase (AI)</a:t>
            </a:r>
          </a:p>
        </p:txBody>
      </p:sp>
      <p:pic>
        <p:nvPicPr>
          <p:cNvPr id="1026" name="Picture 2" descr="Káº¿t quáº£ hÃ¬nh áº£nh cho aromatase inhibitors">
            <a:extLst>
              <a:ext uri="{FF2B5EF4-FFF2-40B4-BE49-F238E27FC236}">
                <a16:creationId xmlns:a16="http://schemas.microsoft.com/office/drawing/2014/main" id="{B274715A-750C-4496-BB67-A2EAB6D5A95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05050"/>
            <a:ext cx="7410450" cy="4552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B5E70304-AD86-41D1-B179-BB129A4FCAEC}"/>
              </a:ext>
            </a:extLst>
          </p:cNvPr>
          <p:cNvSpPr txBox="1"/>
          <p:nvPr/>
        </p:nvSpPr>
        <p:spPr>
          <a:xfrm>
            <a:off x="7410450" y="2305050"/>
            <a:ext cx="447675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Wingdings" panose="05000000000000000000" pitchFamily="2" charset="2"/>
              <a:buChar char="Ø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Aromatase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giúp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r>
              <a:rPr lang="vi-VN" sz="2800" dirty="0">
                <a:latin typeface="Arial" panose="020B0604020202020204" pitchFamily="34" charset="0"/>
                <a:cs typeface="Arial" panose="020B0604020202020204" pitchFamily="34" charset="0"/>
              </a:rPr>
              <a:t>ơ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m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hóa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tiền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chất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thành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E1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cũng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nh</a:t>
            </a:r>
            <a:r>
              <a:rPr lang="vi-VN" sz="2800" dirty="0">
                <a:latin typeface="Arial" panose="020B0604020202020204" pitchFamily="34" charset="0"/>
                <a:cs typeface="Arial" panose="020B0604020202020204" pitchFamily="34" charset="0"/>
              </a:rPr>
              <a:t>ư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E2.</a:t>
            </a:r>
          </a:p>
          <a:p>
            <a:pPr marL="457200" indent="-457200" algn="just">
              <a:buFont typeface="Wingdings" panose="05000000000000000000" pitchFamily="2" charset="2"/>
              <a:buChar char="Ø"/>
            </a:pP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Ngoài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buồng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trứng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ra,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tế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bào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c</a:t>
            </a:r>
            <a:r>
              <a:rPr lang="vi-VN" sz="2800" dirty="0">
                <a:latin typeface="Arial" panose="020B0604020202020204" pitchFamily="34" charset="0"/>
                <a:cs typeface="Arial" panose="020B0604020202020204" pitchFamily="34" charset="0"/>
              </a:rPr>
              <a:t>ơ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tr</a:t>
            </a:r>
            <a:r>
              <a:rPr lang="vi-VN" sz="2800" dirty="0">
                <a:latin typeface="Arial" panose="020B0604020202020204" pitchFamily="34" charset="0"/>
                <a:cs typeface="Arial" panose="020B0604020202020204" pitchFamily="34" charset="0"/>
              </a:rPr>
              <a:t>ơ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n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tử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cung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cũng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chế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tiết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E.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thông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qua Aromatase</a:t>
            </a:r>
          </a:p>
          <a:p>
            <a:pPr marL="457200" indent="-457200" algn="just">
              <a:buFont typeface="Wingdings" panose="05000000000000000000" pitchFamily="2" charset="2"/>
              <a:buChar char="Ø"/>
            </a:pP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AI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giúp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triệt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tiêu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E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ngoại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vi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lẫn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tại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tử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cung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ngăn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u x</a:t>
            </a:r>
            <a:r>
              <a:rPr lang="vi-VN" sz="2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ơ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phát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triển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.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just">
              <a:buFont typeface="Wingdings" panose="05000000000000000000" pitchFamily="2" charset="2"/>
              <a:buChar char="Ø"/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494188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E98B7047-167D-454E-9507-3DA40D0C4D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Chất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ức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chế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Aromatase</a:t>
            </a: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28DED62D-DBD5-4DA5-87A7-FD4021A48D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603500"/>
            <a:ext cx="11220450" cy="3416300"/>
          </a:xfrm>
        </p:spPr>
        <p:txBody>
          <a:bodyPr>
            <a:normAutofit/>
          </a:bodyPr>
          <a:lstStyle/>
          <a:p>
            <a:pPr algn="just"/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Lenozole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AI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r>
              <a:rPr lang="vi-VN" sz="2800" dirty="0">
                <a:latin typeface="Arial" panose="020B0604020202020204" pitchFamily="34" charset="0"/>
                <a:cs typeface="Arial" panose="020B0604020202020204" pitchFamily="34" charset="0"/>
              </a:rPr>
              <a:t>ư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ờng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đ</a:t>
            </a:r>
            <a:r>
              <a:rPr lang="vi-VN" sz="2800" dirty="0">
                <a:latin typeface="Arial" panose="020B0604020202020204" pitchFamily="34" charset="0"/>
                <a:cs typeface="Arial" panose="020B0604020202020204" pitchFamily="34" charset="0"/>
              </a:rPr>
              <a:t>ư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ợc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sử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dụng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Cho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thấy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giảm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kích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r>
              <a:rPr lang="vi-VN" sz="2800" dirty="0">
                <a:latin typeface="Arial" panose="020B0604020202020204" pitchFamily="34" charset="0"/>
                <a:cs typeface="Arial" panose="020B0604020202020204" pitchFamily="34" charset="0"/>
              </a:rPr>
              <a:t>ư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ớc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u x</a:t>
            </a:r>
            <a:r>
              <a:rPr lang="vi-VN" sz="2800" dirty="0">
                <a:latin typeface="Arial" panose="020B0604020202020204" pitchFamily="34" charset="0"/>
                <a:cs typeface="Arial" panose="020B0604020202020204" pitchFamily="34" charset="0"/>
              </a:rPr>
              <a:t>ơ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lên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tới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46% so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với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32%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khi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điều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trị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GnRHa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tuy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nhiên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khác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biệt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không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ý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nghĩa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thống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kê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).</a:t>
            </a:r>
          </a:p>
          <a:p>
            <a:pPr algn="just"/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Ít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tác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dụng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h</a:t>
            </a:r>
            <a:r>
              <a:rPr lang="vi-VN" sz="2800" dirty="0">
                <a:latin typeface="Arial" panose="020B0604020202020204" pitchFamily="34" charset="0"/>
                <a:cs typeface="Arial" panose="020B0604020202020204" pitchFamily="34" charset="0"/>
              </a:rPr>
              <a:t>ơ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n,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đặc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biệt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triệu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chứng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nóng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bừng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mặt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algn="just"/>
            <a:r>
              <a:rPr lang="en-US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Còn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thiếu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bằng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chứng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ủng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hộ</a:t>
            </a: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061749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6DD821A4-4BDB-4EDB-8715-09A585677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SPRMs</a:t>
            </a: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42BE119A-7D30-4DDA-93D4-0B193ED67B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6250" y="2266950"/>
            <a:ext cx="11220450" cy="5600700"/>
          </a:xfrm>
        </p:spPr>
        <p:txBody>
          <a:bodyPr>
            <a:normAutofit/>
          </a:bodyPr>
          <a:lstStyle/>
          <a:p>
            <a:pPr algn="just"/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Cơ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sở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ứng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dụng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:</a:t>
            </a:r>
          </a:p>
          <a:p>
            <a:pPr lvl="1" algn="just"/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sự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tăng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biểu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hiện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ER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PR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cũng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nh</a:t>
            </a:r>
            <a:r>
              <a:rPr lang="vi-VN" sz="2800" dirty="0">
                <a:latin typeface="Arial" panose="020B0604020202020204" pitchFamily="34" charset="0"/>
                <a:cs typeface="Arial" panose="020B0604020202020204" pitchFamily="34" charset="0"/>
              </a:rPr>
              <a:t>ư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hiện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t</a:t>
            </a:r>
            <a:r>
              <a:rPr lang="vi-VN" sz="2800" dirty="0">
                <a:latin typeface="Arial" panose="020B0604020202020204" pitchFamily="34" charset="0"/>
                <a:cs typeface="Arial" panose="020B0604020202020204" pitchFamily="34" charset="0"/>
              </a:rPr>
              <a:t>ư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ợng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“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đối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thoại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chéo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” (cross-talk)</a:t>
            </a:r>
          </a:p>
          <a:p>
            <a:pPr lvl="1" algn="just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Progesterone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làm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tăng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phân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chia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tế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bào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u x</a:t>
            </a:r>
            <a:r>
              <a:rPr lang="vi-VN" sz="2800" dirty="0">
                <a:latin typeface="Arial" panose="020B0604020202020204" pitchFamily="34" charset="0"/>
                <a:cs typeface="Arial" panose="020B0604020202020204" pitchFamily="34" charset="0"/>
              </a:rPr>
              <a:t>ơ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kích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thích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u x</a:t>
            </a:r>
            <a:r>
              <a:rPr lang="vi-VN" sz="2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ơ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phát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triển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mạnh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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giai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đoạn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phân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tiết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của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chu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kì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cũng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nh</a:t>
            </a:r>
            <a:r>
              <a:rPr lang="vi-VN" sz="2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ư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điều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trị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bằng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P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ngoại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sinh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làm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u x</a:t>
            </a:r>
            <a:r>
              <a:rPr lang="vi-VN" sz="2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ơ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phát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triển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mạnh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.</a:t>
            </a:r>
          </a:p>
          <a:p>
            <a:pPr algn="just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Ra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đời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các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nghiên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cứu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về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Progesterone antagonists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và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SPRMs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.</a:t>
            </a:r>
          </a:p>
          <a:p>
            <a:pPr algn="just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vi-VN" sz="2800" dirty="0">
                <a:cs typeface="Arial" panose="020B0604020202020204" pitchFamily="34" charset="0"/>
              </a:rPr>
              <a:t>ơ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chế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tác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động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đa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dạng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: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đồng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vận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đối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vận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hoặc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hỗn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hợp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với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progesterone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nội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sinh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algn="just"/>
            <a:endParaRPr lang="en-US" sz="2800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457200" lvl="1" indent="0" algn="just">
              <a:buNone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037215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17E991BF-0942-437B-8692-DF0F7C0B2F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SPRMs</a:t>
            </a: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ACC04EDB-9409-4EE8-B62B-DA70FDB17F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0" y="2603500"/>
            <a:ext cx="11658600" cy="3416300"/>
          </a:xfrm>
        </p:spPr>
        <p:txBody>
          <a:bodyPr>
            <a:normAutofit/>
          </a:bodyPr>
          <a:lstStyle/>
          <a:p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Đã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bằng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chứng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rõ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ràng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qua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RCTs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đối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với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hiệu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quả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điều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trị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hai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SPRM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Mifepristone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Ulipristal acetate (UPA).</a:t>
            </a:r>
          </a:p>
          <a:p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Hiệu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quả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hai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SPRM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trên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trong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điều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trị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u x</a:t>
            </a:r>
            <a:r>
              <a:rPr lang="vi-VN" sz="2800" dirty="0">
                <a:latin typeface="Arial" panose="020B0604020202020204" pitchFamily="34" charset="0"/>
                <a:cs typeface="Arial" panose="020B0604020202020204" pitchFamily="34" charset="0"/>
              </a:rPr>
              <a:t>ơ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khác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nhau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29433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E1AA1763-C707-4B4D-ABF3-908B5F4AB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Mifepristone</a:t>
            </a: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2A1E743F-E062-414B-9A60-EBC9D3AD2E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6725" y="2603500"/>
            <a:ext cx="11258550" cy="3987800"/>
          </a:xfrm>
        </p:spPr>
        <p:txBody>
          <a:bodyPr>
            <a:normAutofit/>
          </a:bodyPr>
          <a:lstStyle/>
          <a:p>
            <a:pPr algn="just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Mifepristone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tác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động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đối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vận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đ</a:t>
            </a:r>
            <a:r>
              <a:rPr lang="vi-VN" sz="2800" b="1" dirty="0">
                <a:latin typeface="Arial" panose="020B0604020202020204" pitchFamily="34" charset="0"/>
                <a:cs typeface="Arial" panose="020B0604020202020204" pitchFamily="34" charset="0"/>
              </a:rPr>
              <a:t>ơ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n </a:t>
            </a:r>
            <a:r>
              <a:rPr lang="en-US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thuần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giảm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trực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tiếp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PR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trong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c</a:t>
            </a:r>
            <a:r>
              <a:rPr lang="vi-VN" sz="2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ơ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tử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cung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và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u x</a:t>
            </a:r>
            <a:r>
              <a:rPr lang="vi-VN" sz="2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ơ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.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Tuy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nhiên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c</a:t>
            </a:r>
            <a:r>
              <a:rPr lang="vi-VN" sz="2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ơ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chế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chính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xác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ch</a:t>
            </a:r>
            <a:r>
              <a:rPr lang="vi-VN" sz="2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ư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a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rõ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.</a:t>
            </a:r>
          </a:p>
          <a:p>
            <a:pPr algn="just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Mifepristone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cho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thấy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làm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800" b="1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giảm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800" b="1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đáng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800" b="1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kể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kích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th</a:t>
            </a:r>
            <a:r>
              <a:rPr lang="vi-VN" sz="2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ư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ớc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u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xơ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,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kích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th</a:t>
            </a:r>
            <a:r>
              <a:rPr lang="vi-VN" sz="2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ư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ớc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tử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cung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và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các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triệu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chứng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liên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quan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nh</a:t>
            </a:r>
            <a:r>
              <a:rPr lang="vi-VN" sz="2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ư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AUB.</a:t>
            </a:r>
          </a:p>
          <a:p>
            <a:pPr algn="just"/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Liều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điều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trị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tối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vi-VN" sz="2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ư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u đ</a:t>
            </a:r>
            <a:r>
              <a:rPr lang="vi-VN" sz="2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ư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ợc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khuyến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cáo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: 2.5mg/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ngày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trong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3-6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tháng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.</a:t>
            </a:r>
          </a:p>
          <a:p>
            <a:pPr algn="just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Ch</a:t>
            </a:r>
            <a:r>
              <a:rPr lang="vi-VN" sz="2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ư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a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đủ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bằng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chứng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cho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thấy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điều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trị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với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Mifepristone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làm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tăng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sản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nội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mạc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tử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cung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không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điển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hình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.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01016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Dịch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tễ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340" y="2603500"/>
            <a:ext cx="10264140" cy="3416300"/>
          </a:xfrm>
        </p:spPr>
        <p:txBody>
          <a:bodyPr>
            <a:noAutofit/>
          </a:bodyPr>
          <a:lstStyle/>
          <a:p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Tỷ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lệ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xuất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hiện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u x</a:t>
            </a:r>
            <a:r>
              <a:rPr lang="vi-VN" sz="3600" dirty="0">
                <a:latin typeface="Arial" panose="020B0604020202020204" pitchFamily="34" charset="0"/>
                <a:cs typeface="Arial" panose="020B0604020202020204" pitchFamily="34" charset="0"/>
              </a:rPr>
              <a:t>ơ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tăng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khi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:</a:t>
            </a:r>
          </a:p>
          <a:p>
            <a:pPr lvl="1"/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Lớn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tuổi</a:t>
            </a: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Da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đen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: 3 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lần</a:t>
            </a: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BMI 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cao</a:t>
            </a: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Hiếm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muộn</a:t>
            </a: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Uống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rượu</a:t>
            </a: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324600" y="6172201"/>
            <a:ext cx="6019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Marshall LM, </a:t>
            </a:r>
            <a:r>
              <a:rPr lang="en-US" sz="1200" dirty="0" err="1"/>
              <a:t>Spiegelman</a:t>
            </a:r>
            <a:r>
              <a:rPr lang="en-US" sz="1200" dirty="0"/>
              <a:t> D, </a:t>
            </a:r>
            <a:r>
              <a:rPr lang="en-US" sz="1200" dirty="0" err="1"/>
              <a:t>Barbieri</a:t>
            </a:r>
            <a:r>
              <a:rPr lang="en-US" sz="1200" dirty="0"/>
              <a:t> RL, et al. Variation in the incidence of uterine </a:t>
            </a:r>
            <a:r>
              <a:rPr lang="en-US" sz="1200" dirty="0" err="1"/>
              <a:t>leiomyoma</a:t>
            </a:r>
            <a:r>
              <a:rPr lang="en-US" sz="1200" dirty="0"/>
              <a:t> among premenopausal women by age and race. </a:t>
            </a:r>
            <a:r>
              <a:rPr lang="en-US" sz="1200" dirty="0" err="1"/>
              <a:t>Obstet</a:t>
            </a:r>
            <a:r>
              <a:rPr lang="en-US" sz="1200" dirty="0"/>
              <a:t> Gynecol. 1997 Dec;90(6):967-73</a:t>
            </a: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F1856440-70BF-4A15-B6C1-A1DB0A433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Ulipristal acetate (UPA)</a:t>
            </a: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9F17DA35-5B84-40C0-A868-7FF3FB5B3B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2457450"/>
            <a:ext cx="11391900" cy="4953000"/>
          </a:xfrm>
        </p:spPr>
        <p:txBody>
          <a:bodyPr>
            <a:normAutofit/>
          </a:bodyPr>
          <a:lstStyle/>
          <a:p>
            <a:pPr algn="just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UPA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tạo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tác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động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chống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tăng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sinh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trên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tế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bào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u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xơ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NMTC.</a:t>
            </a:r>
          </a:p>
          <a:p>
            <a:pPr algn="just"/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Nghiên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cứu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RCT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cho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thấy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hiệu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quả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rõ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ràng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UPA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trên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bệnh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nhân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u x</a:t>
            </a:r>
            <a:r>
              <a:rPr lang="vi-VN" sz="2800" dirty="0">
                <a:latin typeface="Arial" panose="020B0604020202020204" pitchFamily="34" charset="0"/>
                <a:cs typeface="Arial" panose="020B0604020202020204" pitchFamily="34" charset="0"/>
              </a:rPr>
              <a:t>ơ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triệu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chứng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pPr algn="just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Giảm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đáng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kể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triệu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chứng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AUB 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vi-VN" sz="2800" b="1" dirty="0">
                <a:latin typeface="Arial" panose="020B0604020202020204" pitchFamily="34" charset="0"/>
                <a:cs typeface="Arial" panose="020B0604020202020204" pitchFamily="34" charset="0"/>
              </a:rPr>
              <a:t>ư</a:t>
            </a:r>
            <a:r>
              <a:rPr lang="en-US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ơng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 đ</a:t>
            </a:r>
            <a:r>
              <a:rPr lang="vi-VN" sz="2800" b="1" dirty="0">
                <a:latin typeface="Arial" panose="020B0604020202020204" pitchFamily="34" charset="0"/>
                <a:cs typeface="Arial" panose="020B0604020202020204" pitchFamily="34" charset="0"/>
              </a:rPr>
              <a:t>ư</a:t>
            </a:r>
            <a:r>
              <a:rPr lang="en-US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ơng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với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GnRHa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algn="just"/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Giảm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kích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r>
              <a:rPr lang="vi-VN" sz="2800" dirty="0">
                <a:latin typeface="Arial" panose="020B0604020202020204" pitchFamily="34" charset="0"/>
                <a:cs typeface="Arial" panose="020B0604020202020204" pitchFamily="34" charset="0"/>
              </a:rPr>
              <a:t>ư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ớc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tử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cung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kém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 h</a:t>
            </a:r>
            <a:r>
              <a:rPr lang="vi-VN" sz="2800" b="1" dirty="0">
                <a:latin typeface="Arial" panose="020B0604020202020204" pitchFamily="34" charset="0"/>
                <a:cs typeface="Arial" panose="020B0604020202020204" pitchFamily="34" charset="0"/>
              </a:rPr>
              <a:t>ơ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ý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nghĩa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so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với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GnRHa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algn="just"/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Không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khác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biệt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về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nồng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độ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Hb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khi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kết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thúc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điều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trị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algn="just"/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Ít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gây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triệu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chứng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nóng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bừng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mặt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so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với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GnRHa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đáng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kể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algn="just"/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Thay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đổi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NMTC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lành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tính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thể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đảo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ng</a:t>
            </a:r>
            <a:r>
              <a:rPr lang="vi-VN" sz="2800" dirty="0">
                <a:latin typeface="Arial" panose="020B0604020202020204" pitchFamily="34" charset="0"/>
                <a:cs typeface="Arial" panose="020B0604020202020204" pitchFamily="34" charset="0"/>
              </a:rPr>
              <a:t>ư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ợc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hoàn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toàn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49344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CD292DEE-582B-49F4-99A9-CA3C15372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Ulipristal acetate (UPA)</a:t>
            </a: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E7E083A6-B4B2-45A1-A14F-012680E0A3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8150" y="2603500"/>
            <a:ext cx="11049000" cy="3416300"/>
          </a:xfrm>
        </p:spPr>
        <p:txBody>
          <a:bodyPr>
            <a:normAutofit/>
          </a:bodyPr>
          <a:lstStyle/>
          <a:p>
            <a:r>
              <a:rPr lang="en-US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Điều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trị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 UPA </a:t>
            </a:r>
            <a:r>
              <a:rPr lang="en-US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lâu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dài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trên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bệnh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nhân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u x</a:t>
            </a:r>
            <a:r>
              <a:rPr lang="vi-VN" sz="2800" dirty="0">
                <a:latin typeface="Arial" panose="020B0604020202020204" pitchFamily="34" charset="0"/>
                <a:cs typeface="Arial" panose="020B0604020202020204" pitchFamily="34" charset="0"/>
              </a:rPr>
              <a:t>ơ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triệu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chứng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cho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thấy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UPA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kiểm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soát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AUB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kích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r>
              <a:rPr lang="vi-VN" sz="2800" dirty="0">
                <a:latin typeface="Arial" panose="020B0604020202020204" pitchFamily="34" charset="0"/>
                <a:cs typeface="Arial" panose="020B0604020202020204" pitchFamily="34" charset="0"/>
              </a:rPr>
              <a:t>ư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ớc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u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xơ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hiệu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quả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an </a:t>
            </a:r>
            <a:r>
              <a:rPr lang="en-US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toàn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Hiệu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quả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giảm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kích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cỡ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u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xơ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đ</a:t>
            </a:r>
            <a:r>
              <a:rPr lang="vi-VN" sz="2800" dirty="0">
                <a:latin typeface="Arial" panose="020B0604020202020204" pitchFamily="34" charset="0"/>
                <a:cs typeface="Arial" panose="020B0604020202020204" pitchFamily="34" charset="0"/>
              </a:rPr>
              <a:t>ư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ợc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duy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trì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trên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phần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lớn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bệnh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nhân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tới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6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tháng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sau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khi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kết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thúc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điều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trị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564430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7D6E8D46-5010-4DDE-B23A-B0C74DC1D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điều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trị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nội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khoa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khác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58354004-C3D9-4AC8-B467-9479A0C7EE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350" y="2425148"/>
            <a:ext cx="11187320" cy="3594652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Androgen (Danazol)</a:t>
            </a: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ER antagonist (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Fulvestrant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SERM (Raloxifene)</a:t>
            </a:r>
          </a:p>
        </p:txBody>
      </p:sp>
    </p:spTree>
    <p:extLst>
      <p:ext uri="{BB962C8B-B14F-4D97-AF65-F5344CB8AC3E}">
        <p14:creationId xmlns:p14="http://schemas.microsoft.com/office/powerpoint/2010/main" val="311367084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6DD58308-E54E-4FE9-818D-AACE7278E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Androgen (Danazol)</a:t>
            </a: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D9632DFA-A51C-4E6B-AAC3-539D48975A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480" y="2352040"/>
            <a:ext cx="11475720" cy="4711700"/>
          </a:xfrm>
        </p:spPr>
        <p:txBody>
          <a:bodyPr>
            <a:normAutofit lnSpcReduction="10000"/>
          </a:bodyPr>
          <a:lstStyle/>
          <a:p>
            <a:pPr algn="just"/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Dẫn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xuất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17-</a:t>
            </a:r>
            <a:r>
              <a:rPr lang="el-GR" sz="2800" dirty="0">
                <a:latin typeface="Arial" panose="020B0604020202020204" pitchFamily="34" charset="0"/>
                <a:cs typeface="Arial" panose="020B0604020202020204" pitchFamily="34" charset="0"/>
              </a:rPr>
              <a:t>α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ethinyl testosterone</a:t>
            </a:r>
          </a:p>
          <a:p>
            <a:pPr algn="just"/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Làm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giảm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 E </a:t>
            </a:r>
            <a:r>
              <a:rPr lang="en-US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nội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sinh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nhờ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:</a:t>
            </a:r>
          </a:p>
          <a:p>
            <a:pPr marL="0" indent="0" algn="just">
              <a:buNone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-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Ức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chế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phóng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thích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GnRH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tại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hạ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đồi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indent="0" algn="just">
              <a:buNone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	-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Ức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chế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phóng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thích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steroid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tại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buồng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trứng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algn="just"/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Có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hiệu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quả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làm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giảm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thể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tích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u x</a:t>
            </a:r>
            <a:r>
              <a:rPr lang="vi-VN" sz="2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ơ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nhưng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chỉ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đ</a:t>
            </a:r>
            <a:r>
              <a:rPr lang="vi-VN" sz="2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ư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ợc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ghi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nhận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trong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các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nghiên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cứu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đoàn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hệ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.</a:t>
            </a:r>
          </a:p>
          <a:p>
            <a:pPr algn="just"/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Có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lợi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ích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trong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việc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làm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giảm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chảy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máu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liên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quan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u x</a:t>
            </a:r>
            <a:r>
              <a:rPr lang="vi-VN" sz="2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ơ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.</a:t>
            </a:r>
          </a:p>
          <a:p>
            <a:pPr algn="just"/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Hiệu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quả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của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việc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điều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trị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lâu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dài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còn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khiêm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tốn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và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thiếu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bằng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chứng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algn="just"/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Tác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dụng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phụ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liên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quan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tới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tính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androgenic.	</a:t>
            </a:r>
          </a:p>
          <a:p>
            <a:pPr marL="0" indent="0" algn="just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algn="just"/>
            <a:endParaRPr lang="en-US" sz="2800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53740308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FC80553F-0E1F-4A50-A442-BC37A4EBFF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ER antagonist</a:t>
            </a: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8031F904-2911-4531-AF3A-4FA22FE7CD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480" y="2603500"/>
            <a:ext cx="11384280" cy="3416300"/>
          </a:xfrm>
        </p:spPr>
        <p:txBody>
          <a:bodyPr>
            <a:normAutofit/>
          </a:bodyPr>
          <a:lstStyle/>
          <a:p>
            <a:pPr algn="just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vi-VN" sz="2800" dirty="0">
                <a:latin typeface="Arial" panose="020B0604020202020204" pitchFamily="34" charset="0"/>
                <a:cs typeface="Arial" panose="020B0604020202020204" pitchFamily="34" charset="0"/>
              </a:rPr>
              <a:t>ơ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chế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tác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động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: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giảm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biểu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hiện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thoái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giáng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ER</a:t>
            </a:r>
          </a:p>
          <a:p>
            <a:pPr algn="just"/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Không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cho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thấy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hiệu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quả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bằng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liệu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pháp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GnRHa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trong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việc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làm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giảm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thể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tích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u x</a:t>
            </a:r>
            <a:r>
              <a:rPr lang="vi-VN" sz="2800" dirty="0">
                <a:latin typeface="Arial" panose="020B0604020202020204" pitchFamily="34" charset="0"/>
                <a:cs typeface="Arial" panose="020B0604020202020204" pitchFamily="34" charset="0"/>
              </a:rPr>
              <a:t>ơ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thể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tích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tử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cung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7010648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7D6A1FBD-16C6-4C1C-A677-D81CDDB8F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SERMs</a:t>
            </a: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01D0D29A-FC90-4BB4-BB77-17D057F05D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468880"/>
            <a:ext cx="11361420" cy="4389120"/>
          </a:xfrm>
        </p:spPr>
        <p:txBody>
          <a:bodyPr>
            <a:normAutofit/>
          </a:bodyPr>
          <a:lstStyle/>
          <a:p>
            <a:pPr algn="just"/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chất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nonsteroid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tính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đồng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vận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hoặc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đối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vận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với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E.</a:t>
            </a:r>
          </a:p>
          <a:p>
            <a:pPr algn="just"/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Raloxifen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SERM đ</a:t>
            </a:r>
            <a:r>
              <a:rPr lang="vi-VN" sz="2800" dirty="0">
                <a:latin typeface="Arial" panose="020B0604020202020204" pitchFamily="34" charset="0"/>
                <a:cs typeface="Arial" panose="020B0604020202020204" pitchFamily="34" charset="0"/>
              </a:rPr>
              <a:t>ư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ợc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nghiên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cứu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nhiều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nhất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trong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điều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trị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u x</a:t>
            </a:r>
            <a:r>
              <a:rPr lang="vi-VN" sz="2800" dirty="0">
                <a:latin typeface="Arial" panose="020B0604020202020204" pitchFamily="34" charset="0"/>
                <a:cs typeface="Arial" panose="020B0604020202020204" pitchFamily="34" charset="0"/>
              </a:rPr>
              <a:t>ơ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algn="just"/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Thiếu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dữ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liệu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bằng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chứng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trong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việc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sử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dụng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Raloxifen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đ</a:t>
            </a:r>
            <a:r>
              <a:rPr lang="vi-VN" sz="2800" dirty="0">
                <a:latin typeface="Arial" panose="020B0604020202020204" pitchFamily="34" charset="0"/>
                <a:cs typeface="Arial" panose="020B0604020202020204" pitchFamily="34" charset="0"/>
              </a:rPr>
              <a:t>ơ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n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độc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Ch</a:t>
            </a:r>
            <a:r>
              <a:rPr lang="vi-VN" sz="2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ư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a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rõ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hiệu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quả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trong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điều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trị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u x</a:t>
            </a:r>
            <a:r>
              <a:rPr lang="vi-VN" sz="2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ơ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algn="just"/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Tuy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nhiên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có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thể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dùng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nh</a:t>
            </a:r>
            <a:r>
              <a:rPr lang="vi-VN" sz="2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ư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một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liệu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pháp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điều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trị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phụ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trợ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cho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GnRHa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để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giảm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kích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th</a:t>
            </a:r>
            <a:r>
              <a:rPr lang="vi-VN" sz="2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ư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ớc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u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xơ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.</a:t>
            </a:r>
          </a:p>
          <a:p>
            <a:pPr algn="just"/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Ứng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dụng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nhiều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trong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điều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trị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ung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thư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vú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ER(+)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ngăn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ngừa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tái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phát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265833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TÓM TẮT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/>
          </p:nvPr>
        </p:nvGraphicFramePr>
        <p:xfrm>
          <a:off x="1981200" y="1600201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5428540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NGOẠI KHOA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340" y="2603500"/>
            <a:ext cx="9546273" cy="341630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Cắt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nhân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sơ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qua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nội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soi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buồng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tử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cung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Bóc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nhân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xơ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tử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cung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qua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đường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bụng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Cắt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tử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cung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892428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8268" y="1059180"/>
            <a:ext cx="7162800" cy="5730240"/>
          </a:xfrm>
          <a:prstGeom prst="rect">
            <a:avLst/>
          </a:prstGeom>
        </p:spPr>
      </p:pic>
      <p:sp>
        <p:nvSpPr>
          <p:cNvPr id="7" name="Hộp Văn bản 6">
            <a:extLst>
              <a:ext uri="{FF2B5EF4-FFF2-40B4-BE49-F238E27FC236}">
                <a16:creationId xmlns:a16="http://schemas.microsoft.com/office/drawing/2014/main" id="{9C431DE2-7C2C-49A0-AD97-C05A7CB374E5}"/>
              </a:ext>
            </a:extLst>
          </p:cNvPr>
          <p:cNvSpPr txBox="1"/>
          <p:nvPr/>
        </p:nvSpPr>
        <p:spPr>
          <a:xfrm>
            <a:off x="2317768" y="240714"/>
            <a:ext cx="7680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Cắt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u x</a:t>
            </a:r>
            <a:r>
              <a:rPr lang="vi-VN" sz="3600" dirty="0">
                <a:latin typeface="Arial" panose="020B0604020202020204" pitchFamily="34" charset="0"/>
                <a:cs typeface="Arial" panose="020B0604020202020204" pitchFamily="34" charset="0"/>
              </a:rPr>
              <a:t>ơ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qua 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nội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soi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buồng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tử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cung</a:t>
            </a: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03841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394460" y="136525"/>
            <a:ext cx="9144000" cy="1066800"/>
          </a:xfrm>
        </p:spPr>
        <p:txBody>
          <a:bodyPr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Bóc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nhân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xơ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qua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nội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soi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ổ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bụng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7604" y="1295399"/>
            <a:ext cx="8572500" cy="5265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2992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Sinh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bệnh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học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1480" y="2603500"/>
            <a:ext cx="11521440" cy="3416300"/>
          </a:xfrm>
        </p:spPr>
        <p:txBody>
          <a:bodyPr>
            <a:noAutofit/>
          </a:bodyPr>
          <a:lstStyle/>
          <a:p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Nguyên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nhân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sinh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bệnh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chưa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rõ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Cấu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tạo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từ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nguyên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bào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cơ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sợi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Mỗi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UXCTC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phát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triển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từ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một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tế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bào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gốc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đơn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lẻ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(u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đơn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dòng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).</a:t>
            </a:r>
          </a:p>
          <a:p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liên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quan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khiếm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khuyết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NST (6,7,12,14)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đột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biến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gene (MED12, HMGA2).</a:t>
            </a:r>
          </a:p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Estrogen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progesterone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thúc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đẩy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UXCTC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phát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triển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325880" y="401638"/>
            <a:ext cx="8761413" cy="708025"/>
          </a:xfrm>
        </p:spPr>
        <p:txBody>
          <a:bodyPr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Bóc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nhân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xơ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tử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cung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qua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đường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bụng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240" y="1912621"/>
            <a:ext cx="4877854" cy="397849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1854" y="1679942"/>
            <a:ext cx="4260780" cy="4260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19937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Bóc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nhân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xơ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tử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cung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qua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đường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bụng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491740"/>
            <a:ext cx="11269980" cy="3794760"/>
          </a:xfrm>
        </p:spPr>
        <p:txBody>
          <a:bodyPr>
            <a:normAutofit/>
          </a:bodyPr>
          <a:lstStyle/>
          <a:p>
            <a:pPr algn="just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Chỉ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định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trong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trường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hợp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bệnh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nhân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nguyện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vọng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muốn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giữ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tử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cung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algn="just"/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Bất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lợi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lớn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nhất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tái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phát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pPr algn="just"/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Khả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năng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tái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phát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sau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bóc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nhân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sơ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rất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cao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pPr algn="just"/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Tái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phát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nhanh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tái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phát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sớm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tái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phát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sau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mãn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kinh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⇨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leiomyosarcoma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? STUMP ?</a:t>
            </a:r>
          </a:p>
        </p:txBody>
      </p:sp>
    </p:spTree>
    <p:extLst>
      <p:ext uri="{BB962C8B-B14F-4D97-AF65-F5344CB8AC3E}">
        <p14:creationId xmlns:p14="http://schemas.microsoft.com/office/powerpoint/2010/main" val="69612982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Cắt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tử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cung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620" y="2331720"/>
            <a:ext cx="11338560" cy="5257800"/>
          </a:xfrm>
        </p:spPr>
        <p:txBody>
          <a:bodyPr>
            <a:normAutofit/>
          </a:bodyPr>
          <a:lstStyle/>
          <a:p>
            <a:pPr algn="just"/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Điều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trị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hiệu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quả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nhất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về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lâu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dài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đối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với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u x</a:t>
            </a:r>
            <a:r>
              <a:rPr lang="vi-VN" sz="2800" b="1" dirty="0">
                <a:latin typeface="Arial" panose="020B0604020202020204" pitchFamily="34" charset="0"/>
                <a:cs typeface="Arial" panose="020B0604020202020204" pitchFamily="34" charset="0"/>
              </a:rPr>
              <a:t>ơ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triệu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chứng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giải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quyết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triệu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chứng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và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ngăn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ngừa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tái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phát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vĩnh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viễn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.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Cân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nhắc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cắt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tử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cung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khi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:</a:t>
            </a:r>
          </a:p>
          <a:p>
            <a:pPr lvl="1" algn="just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AUB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liên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quan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tới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u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xơ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thất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bại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với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điều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trị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nội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khoa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tối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800" dirty="0">
                <a:latin typeface="Arial" panose="020B0604020202020204" pitchFamily="34" charset="0"/>
                <a:cs typeface="Arial" panose="020B0604020202020204" pitchFamily="34" charset="0"/>
              </a:rPr>
              <a:t>ư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u</a:t>
            </a:r>
          </a:p>
          <a:p>
            <a:pPr lvl="1" algn="just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 </a:t>
            </a:r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xơ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triệu</a:t>
            </a:r>
            <a:r>
              <a:rPr lang="en-US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chứng</a:t>
            </a:r>
            <a:r>
              <a:rPr lang="en-US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đã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đủ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 con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mong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muốn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một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phương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pháp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điều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trị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hiệu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quả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lâu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dài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cũng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nh</a:t>
            </a:r>
            <a:r>
              <a:rPr lang="vi-VN" sz="2800" dirty="0">
                <a:latin typeface="Arial" panose="020B0604020202020204" pitchFamily="34" charset="0"/>
                <a:cs typeface="Arial" panose="020B0604020202020204" pitchFamily="34" charset="0"/>
              </a:rPr>
              <a:t>ư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không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điều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kiện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theo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dõi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pPr lvl="1" algn="just"/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Bệnh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nhân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đã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hoàn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thành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kế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hoạch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sinh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sản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bệnh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lý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đi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kèm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mà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thể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điều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trị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khỏi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khi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cắt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tử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cung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5789479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973668"/>
            <a:ext cx="9852660" cy="706964"/>
          </a:xfrm>
        </p:spPr>
        <p:txBody>
          <a:bodyPr>
            <a:noAutofit/>
          </a:bodyPr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Thuyên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tắc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động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mạch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tử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cung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(UAE)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1480" y="2263140"/>
            <a:ext cx="11292840" cy="4960620"/>
          </a:xfrm>
        </p:spPr>
        <p:txBody>
          <a:bodyPr>
            <a:no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Xâm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lấn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tối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thiểu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ý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nghĩa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tương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đương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với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cắt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tử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cung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Chống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chỉ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định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:</a:t>
            </a:r>
          </a:p>
          <a:p>
            <a:pPr lvl="1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U x</a:t>
            </a:r>
            <a:r>
              <a:rPr lang="vi-VN" sz="2800" dirty="0">
                <a:latin typeface="Arial" panose="020B0604020202020204" pitchFamily="34" charset="0"/>
                <a:cs typeface="Arial" panose="020B0604020202020204" pitchFamily="34" charset="0"/>
              </a:rPr>
              <a:t>ơ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cuống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U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xơ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dưới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niêm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mạc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Kích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thước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tử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cung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quá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lớn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Lạc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nội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mạc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tử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cung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trong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cơ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tiến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triển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tiền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căn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cột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động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mạch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hạ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vị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lvl="1"/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ý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định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sinh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con</a:t>
            </a:r>
          </a:p>
        </p:txBody>
      </p:sp>
    </p:spTree>
    <p:extLst>
      <p:ext uri="{BB962C8B-B14F-4D97-AF65-F5344CB8AC3E}">
        <p14:creationId xmlns:p14="http://schemas.microsoft.com/office/powerpoint/2010/main" val="39838530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Hình ảnh 3">
            <a:extLst>
              <a:ext uri="{FF2B5EF4-FFF2-40B4-BE49-F238E27FC236}">
                <a16:creationId xmlns:a16="http://schemas.microsoft.com/office/drawing/2014/main" id="{0AF90B96-83A4-4EC4-BDD3-A98D9CF753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773430"/>
            <a:ext cx="10553700" cy="5829300"/>
          </a:xfrm>
          <a:prstGeom prst="rect">
            <a:avLst/>
          </a:prstGeom>
        </p:spPr>
      </p:pic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7D62F6E7-421B-42D6-99DA-49958706E0C0}"/>
              </a:ext>
            </a:extLst>
          </p:cNvPr>
          <p:cNvSpPr txBox="1"/>
          <p:nvPr/>
        </p:nvSpPr>
        <p:spPr>
          <a:xfrm>
            <a:off x="697230" y="72390"/>
            <a:ext cx="100012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LƯU ĐỒ TIẾP CẬN QUẢN LÝ U X</a:t>
            </a:r>
            <a:r>
              <a:rPr lang="vi-VN" sz="3200" b="1" dirty="0">
                <a:latin typeface="Arial" panose="020B0604020202020204" pitchFamily="34" charset="0"/>
                <a:cs typeface="Arial" panose="020B0604020202020204" pitchFamily="34" charset="0"/>
              </a:rPr>
              <a:t>Ơ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 TỬ CUNG</a:t>
            </a:r>
          </a:p>
        </p:txBody>
      </p:sp>
    </p:spTree>
    <p:extLst>
      <p:ext uri="{BB962C8B-B14F-4D97-AF65-F5344CB8AC3E}">
        <p14:creationId xmlns:p14="http://schemas.microsoft.com/office/powerpoint/2010/main" val="240639042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Tài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liệu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tham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khảo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Williams Gynecology, 3</a:t>
            </a:r>
            <a:r>
              <a:rPr lang="en-US" sz="3200" baseline="30000" dirty="0">
                <a:latin typeface="Arial" panose="020B0604020202020204" pitchFamily="34" charset="0"/>
                <a:cs typeface="Arial" panose="020B0604020202020204" pitchFamily="34" charset="0"/>
              </a:rPr>
              <a:t>rd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edition 2016</a:t>
            </a:r>
          </a:p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BMJ: uterine fibroid 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https://bestpractice.bmj.com/topics/en-gb/567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https://rarediseases.org/rare-diseases/uterine-leiomyosarcoma/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TBL Y6</a:t>
            </a:r>
          </a:p>
          <a:p>
            <a:pPr marL="0" indent="0">
              <a:buNone/>
            </a:pP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1996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510</TotalTime>
  <Words>4335</Words>
  <Application>Microsoft Office PowerPoint</Application>
  <PresentationFormat>Widescreen</PresentationFormat>
  <Paragraphs>476</Paragraphs>
  <Slides>95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95</vt:i4>
      </vt:variant>
    </vt:vector>
  </HeadingPairs>
  <TitlesOfParts>
    <vt:vector size="106" baseType="lpstr">
      <vt:lpstr>Arial</vt:lpstr>
      <vt:lpstr>Calibri</vt:lpstr>
      <vt:lpstr>Century Gothic</vt:lpstr>
      <vt:lpstr>Century Gothic (Headings)</vt:lpstr>
      <vt:lpstr>굴림</vt:lpstr>
      <vt:lpstr>Symbol</vt:lpstr>
      <vt:lpstr>Tahoma</vt:lpstr>
      <vt:lpstr>Times New Roman</vt:lpstr>
      <vt:lpstr>Wingdings</vt:lpstr>
      <vt:lpstr>Wingdings 3</vt:lpstr>
      <vt:lpstr>Ion Boardroom</vt:lpstr>
      <vt:lpstr>KHỐI U LÀNH TÍNH TỬ CUNG</vt:lpstr>
      <vt:lpstr>NỘI DUNG CHÍNH</vt:lpstr>
      <vt:lpstr>TỔNG QUAN</vt:lpstr>
      <vt:lpstr>TỔNG QUAN </vt:lpstr>
      <vt:lpstr>CÁC BỆNH LÝ LIÊN QUAN</vt:lpstr>
      <vt:lpstr>U XƠ CƠ TỬ CUNG</vt:lpstr>
      <vt:lpstr>Dịch tễ </vt:lpstr>
      <vt:lpstr>Dịch tễ</vt:lpstr>
      <vt:lpstr>Sinh bệnh học</vt:lpstr>
      <vt:lpstr>Sinh bệnh học</vt:lpstr>
      <vt:lpstr>PowerPoint Presentation</vt:lpstr>
      <vt:lpstr>Sinh bệnh học</vt:lpstr>
      <vt:lpstr>PowerPoint Presentation</vt:lpstr>
      <vt:lpstr>Giải phẫu bệnh – đại thể</vt:lpstr>
      <vt:lpstr>PowerPoint Presentation</vt:lpstr>
      <vt:lpstr>Giải phẫu bệnh – vi thể</vt:lpstr>
      <vt:lpstr>PowerPoint Presentation</vt:lpstr>
      <vt:lpstr>PowerPoint Presentation</vt:lpstr>
      <vt:lpstr>Phân loại vị trí - FIGO</vt:lpstr>
      <vt:lpstr>PowerPoint Presentation</vt:lpstr>
      <vt:lpstr>Phân loại vị trí - FIGO</vt:lpstr>
      <vt:lpstr>Lâm sàng</vt:lpstr>
      <vt:lpstr>Lâm sàng</vt:lpstr>
      <vt:lpstr>Lâm sàng</vt:lpstr>
      <vt:lpstr>Lâm sàng</vt:lpstr>
      <vt:lpstr>Chẩn đoán</vt:lpstr>
      <vt:lpstr>ADENOMYOSIS</vt:lpstr>
      <vt:lpstr>Bệnh học</vt:lpstr>
      <vt:lpstr>PowerPoint Presentation</vt:lpstr>
      <vt:lpstr>PowerPoint Presentation</vt:lpstr>
      <vt:lpstr>Chẩn đoán</vt:lpstr>
      <vt:lpstr>SARCOMA CƠ TRƠN THÂN TỬ CUNG</vt:lpstr>
      <vt:lpstr>SARCOMA CƠ TRƠN THÂN TỬ CUNG</vt:lpstr>
      <vt:lpstr>Đại cương</vt:lpstr>
      <vt:lpstr>PowerPoint Presentation</vt:lpstr>
      <vt:lpstr>PowerPoint Presentation</vt:lpstr>
      <vt:lpstr>PowerPoint Presentation</vt:lpstr>
      <vt:lpstr>Lâm sàng</vt:lpstr>
      <vt:lpstr>Lâm sàng</vt:lpstr>
      <vt:lpstr>Chẩn đoán</vt:lpstr>
      <vt:lpstr>Chẩn đoán</vt:lpstr>
      <vt:lpstr>Chẩn đoán</vt:lpstr>
      <vt:lpstr>Chẩn đoán</vt:lpstr>
      <vt:lpstr>Chẩn đoán</vt:lpstr>
      <vt:lpstr>Chẩn đoán</vt:lpstr>
      <vt:lpstr>PowerPoint Presentation</vt:lpstr>
      <vt:lpstr>Siêu âm thang xám  </vt:lpstr>
      <vt:lpstr>Siêu âm thang xám  </vt:lpstr>
      <vt:lpstr>PowerPoint Presentation</vt:lpstr>
      <vt:lpstr>PowerPoint Presentation</vt:lpstr>
      <vt:lpstr>PowerPoint Presentation</vt:lpstr>
      <vt:lpstr>SIÊU ÂM DOPPLER</vt:lpstr>
      <vt:lpstr>PowerPoint Presentation</vt:lpstr>
      <vt:lpstr>PowerPoint Presentation</vt:lpstr>
      <vt:lpstr>Siêu âm với bơm nước lòng tử cung  </vt:lpstr>
      <vt:lpstr>Soi buồng tử cung</vt:lpstr>
      <vt:lpstr>PowerPoint Presentation</vt:lpstr>
      <vt:lpstr>MRI</vt:lpstr>
      <vt:lpstr>PowerPoint Presentation</vt:lpstr>
      <vt:lpstr>PowerPoint Presentation</vt:lpstr>
      <vt:lpstr>MRI</vt:lpstr>
      <vt:lpstr>PowerPoint Presentation</vt:lpstr>
      <vt:lpstr>ĐIỀU TRỊ U XƠ CƠ TỬ CUNG</vt:lpstr>
      <vt:lpstr>ĐIỀU TRỊ</vt:lpstr>
      <vt:lpstr>NỘI KHOA</vt:lpstr>
      <vt:lpstr>Steroids sinh dục</vt:lpstr>
      <vt:lpstr>COCs</vt:lpstr>
      <vt:lpstr>Progestin</vt:lpstr>
      <vt:lpstr>Progestin</vt:lpstr>
      <vt:lpstr>LNG-IUS</vt:lpstr>
      <vt:lpstr>Chất tương tự GnRH</vt:lpstr>
      <vt:lpstr>GnRH agonist</vt:lpstr>
      <vt:lpstr>GnRH agonist</vt:lpstr>
      <vt:lpstr>GnRH antagonist</vt:lpstr>
      <vt:lpstr>Chất ức chế Aromatase (AI)</vt:lpstr>
      <vt:lpstr>Chất ức chế Aromatase</vt:lpstr>
      <vt:lpstr>SPRMs</vt:lpstr>
      <vt:lpstr>SPRMs</vt:lpstr>
      <vt:lpstr>Mifepristone</vt:lpstr>
      <vt:lpstr>Ulipristal acetate (UPA)</vt:lpstr>
      <vt:lpstr>Ulipristal acetate (UPA)</vt:lpstr>
      <vt:lpstr>Các điều trị nội khoa khác</vt:lpstr>
      <vt:lpstr>Androgen (Danazol)</vt:lpstr>
      <vt:lpstr>ER antagonist</vt:lpstr>
      <vt:lpstr>SERMs</vt:lpstr>
      <vt:lpstr>TÓM TẮT</vt:lpstr>
      <vt:lpstr>NGOẠI KHOA</vt:lpstr>
      <vt:lpstr>PowerPoint Presentation</vt:lpstr>
      <vt:lpstr> Bóc nhân xơ qua nội soi ổ bụng </vt:lpstr>
      <vt:lpstr> Bóc nhân xơ tử cung qua đường bụng </vt:lpstr>
      <vt:lpstr>Bóc nhân xơ tử cung qua đường bụng </vt:lpstr>
      <vt:lpstr>Cắt tử cung</vt:lpstr>
      <vt:lpstr>Thuyên tắc động mạch tử cung (UAE)</vt:lpstr>
      <vt:lpstr>PowerPoint Presentation</vt:lpstr>
      <vt:lpstr>Tài liệu tham khảo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ĐIỀU TRỊ VỚI CHẤT TƯƠNG TỰ GnRH</dc:title>
  <dc:creator>Quốc Trình</dc:creator>
  <cp:lastModifiedBy>Leaderboy BaoNghia</cp:lastModifiedBy>
  <cp:revision>63</cp:revision>
  <dcterms:created xsi:type="dcterms:W3CDTF">2018-09-29T08:48:34Z</dcterms:created>
  <dcterms:modified xsi:type="dcterms:W3CDTF">2018-09-30T14:29:08Z</dcterms:modified>
</cp:coreProperties>
</file>